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4"/>
  </p:notesMasterIdLst>
  <p:sldIdLst>
    <p:sldId id="295" r:id="rId2"/>
    <p:sldId id="296" r:id="rId3"/>
    <p:sldId id="256" r:id="rId4"/>
    <p:sldId id="257" r:id="rId5"/>
    <p:sldId id="258" r:id="rId6"/>
    <p:sldId id="261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94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7" r:id="rId43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>
        <p:scale>
          <a:sx n="76" d="100"/>
          <a:sy n="76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E64EC2F-9A09-41C6-9886-1120ECEFF846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CACD1D6-175C-4805-90BD-FBF66285C982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266866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AEE55B-201D-4BE4-AC9C-12E1AAA26A82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7388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327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16D888D-1F1D-46DF-AE69-9A052C8B7240}" type="slidenum">
              <a:rPr lang="cs-CZ" altLang="cs-CZ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28</a:t>
            </a:fld>
            <a:endParaRPr lang="cs-CZ" altLang="cs-CZ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42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 smtClean="0"/>
          </a:p>
        </p:txBody>
      </p:sp>
      <p:sp>
        <p:nvSpPr>
          <p:cNvPr id="481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DBEB4FD-B523-48F1-B40D-152C0F51067F}" type="slidenum">
              <a:rPr lang="cs-CZ" altLang="cs-CZ" smtClean="0"/>
              <a:pPr/>
              <a:t>42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val="2306090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9B697-72AE-4731-AC88-B3BD20EFC332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7F6E3-84A2-4C38-B4E2-0900913196BF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9124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262C-481E-40B1-A378-E082081DA248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8015A-22E0-4C80-B055-BB144FA5E8EA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1614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C24B2-1D6A-4DB2-B3E1-C1160EE595A3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26A0A-CFE3-4EB4-B796-F0A9B6C6BF23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4801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ABFA2-3EE5-4331-9A82-7CFE87B4345C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244A1-7369-4C4B-93CF-86121B3F07C7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9815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2C14C-E3B5-4998-9611-2FC5026C1B68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F8BF6-251A-4CF5-BBEA-BD62873FA0E2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26516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3BD46-2A63-4AF8-9578-117FB2E298E4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0F92D-D2F7-4646-80AD-0F8F56AE3472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6948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24E5C-4040-42EB-9371-201481C5B11E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C534-C792-4DAC-BDB6-B3E8D3E2707B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2940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4158E-798E-422C-AF96-959310591394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2C595-7296-4619-B221-7202CDB10352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17461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314E5-027D-4987-9F06-F2A0845D61C0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18F08-BAB8-4394-81D7-873470553C06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85759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AB86C-485B-49B0-A2A4-23BDC1576FF7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C427F-9FAE-4F0D-8878-E318F49022BF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447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0A610-8A55-4C84-8D45-0A7589EF257B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F7498-2C41-4392-9BE9-D361D6DF7AE9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8852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6CE7ECC-CF4E-40D8-ACD1-4863E782558E}" type="datetimeFigureOut">
              <a:rPr lang="cs-CZ"/>
              <a:pPr>
                <a:defRPr/>
              </a:pPr>
              <a:t>20.3.2015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B30422-0635-413E-800C-998F7BF2CE45}" type="slidenum">
              <a:rPr lang="cs-CZ" altLang="cs-CZ"/>
              <a:pPr>
                <a:defRPr/>
              </a:pPr>
              <a:t>‹N°›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ázek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60350"/>
            <a:ext cx="6143625" cy="1504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ovéPole 4"/>
          <p:cNvSpPr txBox="1">
            <a:spLocks noChangeArrowheads="1"/>
          </p:cNvSpPr>
          <p:nvPr/>
        </p:nvSpPr>
        <p:spPr bwMode="auto">
          <a:xfrm>
            <a:off x="0" y="1916113"/>
            <a:ext cx="91440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2000" b="1"/>
              <a:t>Vzdělávací materiál</a:t>
            </a:r>
            <a:endParaRPr lang="cs-CZ" altLang="cs-CZ" sz="2000"/>
          </a:p>
          <a:p>
            <a:pPr algn="ctr" eaLnBrk="1" hangingPunct="1"/>
            <a:r>
              <a:rPr lang="cs-CZ" altLang="cs-CZ" sz="1400" b="1"/>
              <a:t>vytvořený v projektu OP VK</a:t>
            </a:r>
            <a:endParaRPr lang="cs-CZ" altLang="cs-CZ" sz="140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1619250" y="2708275"/>
          <a:ext cx="5829300" cy="1203324"/>
        </p:xfrm>
        <a:graphic>
          <a:graphicData uri="http://schemas.openxmlformats.org/drawingml/2006/table">
            <a:tbl>
              <a:tblPr/>
              <a:tblGrid>
                <a:gridCol w="2228850"/>
                <a:gridCol w="3600450"/>
              </a:tblGrid>
              <a:tr h="300831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Název školy: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92" marB="539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Gymnázium, Zábřeh, náměstí Osvobození 20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92" marB="539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831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Číslo projektu: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92" marB="539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CZ.1.07/1.5.00/34.0211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92" marB="539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831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Název projektu: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92" marB="539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Zlepšení podmínek pro výuku na gymnáziu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92" marB="539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831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Číslo a název klíčové aktivity: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92" marB="539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III/2 - Inovace a zkvalitnění výuky prostřednictvím ICT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92" marB="5399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468313" y="908050"/>
            <a:ext cx="8207375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457200" indent="-457200" eaLnBrk="1" hangingPunct="1">
              <a:buFont typeface="Wingdings" panose="05000000000000000000" pitchFamily="2" charset="2"/>
              <a:buChar char="§"/>
              <a:defRPr/>
            </a:pPr>
            <a:r>
              <a:rPr lang="cs-CZ" sz="2800" b="1" dirty="0">
                <a:latin typeface="Calibri" panose="020F0502020204030204" pitchFamily="34" charset="0"/>
                <a:cs typeface="Times New Roman" pitchFamily="18" charset="0"/>
              </a:rPr>
              <a:t>rozštěpení literární tvorby:</a:t>
            </a:r>
            <a:r>
              <a:rPr lang="cs-CZ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</a:p>
          <a:p>
            <a:pPr eaLnBrk="1" hangingPunct="1">
              <a:defRPr/>
            </a:pPr>
            <a:r>
              <a:rPr lang="cs-CZ" sz="2800" dirty="0">
                <a:latin typeface="Calibri" panose="020F0502020204030204" pitchFamily="34" charset="0"/>
                <a:cs typeface="Times New Roman" pitchFamily="18" charset="0"/>
              </a:rPr>
              <a:t>    1. exilová = exulantská </a:t>
            </a:r>
            <a:r>
              <a:rPr lang="cs-CZ" sz="2000" dirty="0">
                <a:latin typeface="Calibri" panose="020F0502020204030204" pitchFamily="34" charset="0"/>
                <a:cs typeface="Times New Roman" pitchFamily="18" charset="0"/>
              </a:rPr>
              <a:t>(protihabsburské a protikatolické pozice)</a:t>
            </a:r>
            <a:endParaRPr lang="cs-CZ" sz="2000" dirty="0">
              <a:latin typeface="Calibri" panose="020F0502020204030204" pitchFamily="34" charset="0"/>
              <a:cs typeface="Arial" charset="0"/>
            </a:endParaRPr>
          </a:p>
          <a:p>
            <a:pPr>
              <a:defRPr/>
            </a:pPr>
            <a:r>
              <a:rPr lang="cs-CZ" sz="2800" dirty="0">
                <a:latin typeface="Calibri" panose="020F0502020204030204" pitchFamily="34" charset="0"/>
                <a:cs typeface="Times New Roman" pitchFamily="18" charset="0"/>
              </a:rPr>
              <a:t>    2. domácí </a:t>
            </a:r>
          </a:p>
          <a:p>
            <a:pPr>
              <a:defRPr/>
            </a:pPr>
            <a:r>
              <a:rPr lang="cs-CZ" sz="2800" dirty="0">
                <a:latin typeface="Calibri" panose="020F0502020204030204" pitchFamily="34" charset="0"/>
                <a:cs typeface="Arial" charset="0"/>
              </a:rPr>
              <a:t>              </a:t>
            </a:r>
            <a:r>
              <a:rPr lang="cs-CZ" sz="2800" dirty="0">
                <a:latin typeface="Calibri" panose="020F0502020204030204" pitchFamily="34" charset="0"/>
                <a:cs typeface="Times New Roman" pitchFamily="18" charset="0"/>
              </a:rPr>
              <a:t>a) oficiální </a:t>
            </a:r>
            <a:r>
              <a:rPr lang="cs-CZ" sz="2000" dirty="0">
                <a:latin typeface="Calibri" panose="020F0502020204030204" pitchFamily="34" charset="0"/>
                <a:cs typeface="Times New Roman" pitchFamily="18" charset="0"/>
              </a:rPr>
              <a:t>(podpora rekatolizace a vládnoucího rodu)</a:t>
            </a:r>
            <a:endParaRPr lang="cs-CZ" sz="2000" dirty="0">
              <a:latin typeface="Calibri" panose="020F0502020204030204" pitchFamily="34" charset="0"/>
              <a:cs typeface="Arial" charset="0"/>
            </a:endParaRPr>
          </a:p>
          <a:p>
            <a:pPr>
              <a:defRPr/>
            </a:pPr>
            <a:r>
              <a:rPr lang="cs-CZ" sz="2800" dirty="0">
                <a:latin typeface="Calibri" panose="020F0502020204030204" pitchFamily="34" charset="0"/>
                <a:cs typeface="Times New Roman" pitchFamily="18" charset="0"/>
              </a:rPr>
              <a:t>              b) neoficiální literatura </a:t>
            </a:r>
            <a:r>
              <a:rPr lang="cs-CZ" sz="2000" dirty="0">
                <a:latin typeface="Calibri" panose="020F0502020204030204" pitchFamily="34" charset="0"/>
                <a:cs typeface="Times New Roman" pitchFamily="18" charset="0"/>
              </a:rPr>
              <a:t>(rukopisná, lidová – většinou </a:t>
            </a:r>
          </a:p>
          <a:p>
            <a:pPr>
              <a:defRPr/>
            </a:pPr>
            <a:r>
              <a:rPr lang="cs-CZ" sz="2000" dirty="0">
                <a:latin typeface="Calibri" panose="020F0502020204030204" pitchFamily="34" charset="0"/>
                <a:cs typeface="Times New Roman" pitchFamily="18" charset="0"/>
              </a:rPr>
              <a:t>                      vyjadřuje protestantské stanovisko, ovlivňuje </a:t>
            </a:r>
          </a:p>
          <a:p>
            <a:pPr>
              <a:defRPr/>
            </a:pPr>
            <a:r>
              <a:rPr lang="cs-CZ" sz="2000" dirty="0">
                <a:latin typeface="Calibri" panose="020F0502020204030204" pitchFamily="34" charset="0"/>
                <a:cs typeface="Times New Roman" pitchFamily="18" charset="0"/>
              </a:rPr>
              <a:t>                      tvorbu pololidovou – tištěná i rukopisná);</a:t>
            </a:r>
          </a:p>
          <a:p>
            <a:pPr>
              <a:defRPr/>
            </a:pPr>
            <a:endParaRPr lang="cs-CZ" sz="2000" dirty="0">
              <a:latin typeface="Gill Sans MT" pitchFamily="34" charset="-18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cs-CZ" sz="2400" dirty="0">
                <a:latin typeface="Gill Sans MT" pitchFamily="34" charset="-18"/>
                <a:cs typeface="Times New Roman" pitchFamily="18" charset="0"/>
              </a:rPr>
              <a:t>    </a:t>
            </a:r>
            <a:endParaRPr lang="cs-CZ" sz="2000" dirty="0">
              <a:latin typeface="Gill Sans MT" pitchFamily="34" charset="-1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7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78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8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8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8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8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468313" y="836613"/>
            <a:ext cx="8280400" cy="35401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eaLnBrk="1" hangingPunct="1">
              <a:buFont typeface="Wingdings" panose="05000000000000000000" pitchFamily="2" charset="2"/>
              <a:buChar char="§"/>
              <a:defRPr/>
            </a:pPr>
            <a:r>
              <a:rPr lang="cs-CZ" sz="2800" dirty="0">
                <a:latin typeface="+mn-lt"/>
                <a:cs typeface="Arial" charset="0"/>
              </a:rPr>
              <a:t>vývoj v literatuře nepříznivý,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avšak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</a:t>
            </a:r>
            <a:r>
              <a:rPr lang="cs-CZ" sz="2800" b="1" dirty="0">
                <a:latin typeface="+mn-lt"/>
                <a:cs typeface="Arial" charset="0"/>
              </a:rPr>
              <a:t>starší humanistická tradice </a:t>
            </a:r>
            <a:r>
              <a:rPr lang="cs-CZ" sz="2800" dirty="0">
                <a:latin typeface="+mn-lt"/>
                <a:cs typeface="Arial" charset="0"/>
              </a:rPr>
              <a:t>nezanikla hned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</a:t>
            </a:r>
            <a:r>
              <a:rPr lang="cs-CZ" sz="2800" b="1" dirty="0">
                <a:latin typeface="+mn-lt"/>
                <a:cs typeface="Arial" charset="0"/>
              </a:rPr>
              <a:t>(asi do 60. let 17. st.)</a:t>
            </a:r>
            <a:r>
              <a:rPr lang="cs-CZ" sz="2800" dirty="0">
                <a:latin typeface="+mn-lt"/>
                <a:cs typeface="Arial" charset="0"/>
              </a:rPr>
              <a:t>,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zpočátku uplatnění vedle nových literárních proudů,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zvláště v měšťanské literatuře,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u naukových a vzdělavatelských děl u autorů v exilu i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domácích</a:t>
            </a:r>
            <a:endParaRPr lang="cs-CZ" sz="2800" dirty="0">
              <a:latin typeface="+mn-lt"/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6873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4400" dirty="0" smtClean="0">
                <a:solidFill>
                  <a:schemeClr val="accent1"/>
                </a:solidFill>
              </a:rPr>
              <a:t>1. Exilová literatura</a:t>
            </a:r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468313" y="1196975"/>
            <a:ext cx="8207375" cy="4979988"/>
          </a:xfrm>
        </p:spPr>
        <p:txBody>
          <a:bodyPr rtlCol="0">
            <a:normAutofit fontScale="92500"/>
          </a:bodyPr>
          <a:lstStyle/>
          <a:p>
            <a:pPr marL="0" indent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altLang="cs-CZ" sz="3000" dirty="0" smtClean="0">
                <a:solidFill>
                  <a:schemeClr val="accent1"/>
                </a:solidFill>
              </a:rPr>
              <a:t>Německo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3000" b="1" dirty="0" smtClean="0"/>
              <a:t>Pavel Stránský – O státě českém 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3000" b="1" dirty="0" smtClean="0"/>
              <a:t>                               </a:t>
            </a:r>
            <a:r>
              <a:rPr lang="cs-CZ" altLang="cs-CZ" sz="3000" dirty="0" smtClean="0"/>
              <a:t>= latinský spis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3000" dirty="0" smtClean="0"/>
              <a:t>                               - historicky zaměřené dílo, 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3000" dirty="0" smtClean="0"/>
              <a:t>                               obhajoba předbělohorských poměrů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cs-CZ" altLang="cs-CZ" sz="3000" dirty="0" smtClean="0"/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3000" b="1" dirty="0" smtClean="0"/>
              <a:t>Pavel Skala ze Zhoře – Historie církevní 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3000" dirty="0" smtClean="0"/>
              <a:t>                                         - dějiny křesťanství od počátků 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3000" dirty="0" smtClean="0"/>
              <a:t>                                         do své doby</a:t>
            </a:r>
          </a:p>
          <a:p>
            <a:pPr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3000" dirty="0" smtClean="0"/>
              <a:t>                                         - 10 svazků, nevyšlo tiskem </a:t>
            </a:r>
          </a:p>
          <a:p>
            <a:pPr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sah 2"/>
          <p:cNvSpPr>
            <a:spLocks noGrp="1"/>
          </p:cNvSpPr>
          <p:nvPr>
            <p:ph idx="4294967295"/>
          </p:nvPr>
        </p:nvSpPr>
        <p:spPr>
          <a:xfrm>
            <a:off x="684213" y="620713"/>
            <a:ext cx="7886700" cy="5411787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cs-CZ" altLang="cs-CZ" sz="2800" dirty="0" smtClean="0">
                <a:solidFill>
                  <a:schemeClr val="accent1"/>
                </a:solidFill>
              </a:rPr>
              <a:t>Slovensko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cs-CZ" altLang="cs-CZ" sz="2800" b="1" dirty="0" smtClean="0"/>
              <a:t>Jiří </a:t>
            </a:r>
            <a:r>
              <a:rPr lang="cs-CZ" altLang="cs-CZ" sz="2800" b="1" dirty="0" err="1" smtClean="0"/>
              <a:t>Třanovský</a:t>
            </a:r>
            <a:r>
              <a:rPr lang="cs-CZ" altLang="cs-CZ" sz="2800" b="1" dirty="0" smtClean="0"/>
              <a:t> – </a:t>
            </a:r>
            <a:r>
              <a:rPr lang="cs-CZ" altLang="cs-CZ" sz="2800" b="1" dirty="0" err="1" smtClean="0"/>
              <a:t>Cithara</a:t>
            </a:r>
            <a:r>
              <a:rPr lang="cs-CZ" altLang="cs-CZ" sz="2800" b="1" dirty="0" smtClean="0"/>
              <a:t> </a:t>
            </a:r>
            <a:r>
              <a:rPr lang="cs-CZ" altLang="cs-CZ" sz="2800" b="1" dirty="0" err="1" smtClean="0"/>
              <a:t>sanctorum</a:t>
            </a:r>
            <a:r>
              <a:rPr lang="cs-CZ" altLang="cs-CZ" sz="2800" b="1" dirty="0" smtClean="0"/>
              <a:t> – Písně 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cs-CZ" altLang="cs-CZ" sz="2800" dirty="0" smtClean="0"/>
              <a:t>                             </a:t>
            </a:r>
            <a:r>
              <a:rPr lang="cs-CZ" altLang="cs-CZ" sz="2800" b="1" dirty="0" smtClean="0"/>
              <a:t>duchovní staré i nové = </a:t>
            </a:r>
            <a:r>
              <a:rPr lang="cs-CZ" altLang="cs-CZ" sz="2800" b="1" dirty="0" err="1" smtClean="0"/>
              <a:t>Tranoscius</a:t>
            </a:r>
            <a:endParaRPr lang="cs-CZ" altLang="cs-CZ" sz="2800" b="1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cs-CZ" altLang="cs-CZ" sz="2800" dirty="0" smtClean="0"/>
              <a:t>                             = kancionál, 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cs-CZ" altLang="cs-CZ" sz="2800" dirty="0" smtClean="0"/>
              <a:t>                             nejpopulárnější evangelický 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cs-CZ" altLang="cs-CZ" sz="2800" dirty="0" smtClean="0"/>
              <a:t>                             zpěvník </a:t>
            </a:r>
            <a:r>
              <a:rPr lang="cs-CZ" altLang="cs-CZ" sz="2000" dirty="0" smtClean="0"/>
              <a:t>(100 vydání)</a:t>
            </a: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cs-CZ" altLang="cs-CZ" sz="2800" dirty="0" smtClean="0"/>
              <a:t>                             </a:t>
            </a:r>
            <a:r>
              <a:rPr lang="cs-CZ" altLang="cs-CZ" sz="2800" dirty="0" smtClean="0">
                <a:sym typeface="Wingdings" panose="05000000000000000000" pitchFamily="2" charset="2"/>
              </a:rPr>
              <a:t></a:t>
            </a:r>
            <a:r>
              <a:rPr lang="cs-CZ" altLang="cs-CZ" sz="2800" dirty="0" smtClean="0"/>
              <a:t>  součástí slovenské literatury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4294967295"/>
          </p:nvPr>
        </p:nvSpPr>
        <p:spPr>
          <a:xfrm>
            <a:off x="684213" y="404813"/>
            <a:ext cx="7761287" cy="5895975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sz="2800" dirty="0" smtClean="0">
                <a:solidFill>
                  <a:schemeClr val="accent1"/>
                </a:solidFill>
              </a:rPr>
              <a:t>Polsko </a:t>
            </a:r>
            <a:r>
              <a:rPr lang="cs-CZ" sz="2000" dirty="0" smtClean="0"/>
              <a:t>(nejlépe organizovaná emigrace)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b="1" dirty="0" smtClean="0"/>
              <a:t>Jan Amos Komenský </a:t>
            </a:r>
            <a:r>
              <a:rPr lang="cs-CZ" sz="2800" dirty="0" smtClean="0"/>
              <a:t>(1592 – 1670)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dirty="0" smtClean="0"/>
              <a:t>= umělecky nejvýraznější osobnost exulantské 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dirty="0" smtClean="0"/>
              <a:t>literatury a staročeského umění vůbec; </a:t>
            </a:r>
          </a:p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dirty="0" smtClean="0"/>
              <a:t>poslední biskup jednoty bratrské</a:t>
            </a:r>
          </a:p>
          <a:p>
            <a:pPr marL="514350" indent="-51435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AutoNum type="alphaLcParenR"/>
              <a:defRPr/>
            </a:pPr>
            <a:endParaRPr lang="cs-CZ" sz="2800" b="1" dirty="0" smtClean="0"/>
          </a:p>
          <a:p>
            <a:pPr marL="0" indent="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sz="2800" b="1" dirty="0" smtClean="0"/>
              <a:t>a) umělecká literatura</a:t>
            </a:r>
          </a:p>
          <a:p>
            <a:pPr marL="514350" indent="-51435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b="1" dirty="0" smtClean="0"/>
              <a:t>Listové do nebe </a:t>
            </a:r>
          </a:p>
          <a:p>
            <a:pPr marL="514350" indent="-51435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dirty="0" smtClean="0"/>
              <a:t>= 5 fiktivních dopisů </a:t>
            </a:r>
            <a:r>
              <a:rPr lang="cs-CZ" sz="2000" dirty="0" smtClean="0"/>
              <a:t>(návaznost na tradici humanistického </a:t>
            </a:r>
          </a:p>
          <a:p>
            <a:pPr marL="514350" indent="-51435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literárního dopisu), </a:t>
            </a:r>
            <a:r>
              <a:rPr lang="cs-CZ" sz="2800" dirty="0" smtClean="0"/>
              <a:t>sociální tematika</a:t>
            </a:r>
          </a:p>
          <a:p>
            <a:pPr marL="514350" indent="-51435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dirty="0" smtClean="0"/>
              <a:t>- k tzv. </a:t>
            </a:r>
            <a:r>
              <a:rPr lang="cs-CZ" sz="2800" b="1" dirty="0" smtClean="0"/>
              <a:t>útěšným spisům</a:t>
            </a:r>
            <a:endParaRPr lang="cs-CZ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323850" y="476250"/>
            <a:ext cx="8497888" cy="48625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- útěšné spisy </a:t>
            </a:r>
            <a:r>
              <a:rPr lang="cs-CZ" sz="2800" dirty="0">
                <a:latin typeface="+mn-lt"/>
                <a:cs typeface="Arial" charset="0"/>
              </a:rPr>
              <a:t>– vznik z pobělohorské životní nejistoty;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           a. se utvrzuje ve víře</a:t>
            </a:r>
          </a:p>
          <a:p>
            <a:pPr marL="514350" indent="-514350"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př. </a:t>
            </a:r>
            <a:r>
              <a:rPr lang="cs-CZ" sz="2800" b="1" dirty="0">
                <a:latin typeface="+mn-lt"/>
                <a:cs typeface="Arial" charset="0"/>
              </a:rPr>
              <a:t>Truchlivý</a:t>
            </a:r>
            <a:r>
              <a:rPr lang="cs-CZ" sz="2800" dirty="0">
                <a:latin typeface="+mn-lt"/>
                <a:cs typeface="Arial" charset="0"/>
              </a:rPr>
              <a:t> </a:t>
            </a:r>
            <a:r>
              <a:rPr lang="cs-CZ" sz="2800" b="1" dirty="0">
                <a:latin typeface="+mn-lt"/>
                <a:cs typeface="Arial" charset="0"/>
              </a:rPr>
              <a:t>to jest </a:t>
            </a:r>
          </a:p>
          <a:p>
            <a:pPr marL="514350" indent="-514350"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  Smutné a tesklivé člověka křesťanského </a:t>
            </a:r>
          </a:p>
          <a:p>
            <a:pPr marL="514350" indent="-514350"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  nad žalostnými vlasti a církve bídami naříkání</a:t>
            </a:r>
          </a:p>
          <a:p>
            <a:pPr marL="514350" indent="-514350"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- zamyšlení nad rozporem rozumu a citu</a:t>
            </a:r>
          </a:p>
          <a:p>
            <a:pPr marL="514350" indent="-514350"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marL="514350" indent="-514350"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</a:t>
            </a:r>
            <a:r>
              <a:rPr lang="cs-CZ" sz="2800" b="1" dirty="0" err="1">
                <a:latin typeface="+mn-lt"/>
                <a:cs typeface="Arial" charset="0"/>
              </a:rPr>
              <a:t>Přemyšlování</a:t>
            </a:r>
            <a:r>
              <a:rPr lang="cs-CZ" sz="2800" b="1" dirty="0">
                <a:latin typeface="+mn-lt"/>
                <a:cs typeface="Arial" charset="0"/>
              </a:rPr>
              <a:t> o dokonalosti křesťanské</a:t>
            </a:r>
          </a:p>
          <a:p>
            <a:pPr marL="514350" indent="-514350" eaLnBrk="1" hangingPunct="1">
              <a:defRPr/>
            </a:pPr>
            <a:endParaRPr lang="cs-CZ" sz="2800" b="1" dirty="0">
              <a:latin typeface="Arial" charset="0"/>
              <a:cs typeface="Arial" charset="0"/>
            </a:endParaRPr>
          </a:p>
          <a:p>
            <a:pPr marL="514350" indent="-514350" eaLnBrk="1" hangingPunct="1">
              <a:defRPr/>
            </a:pPr>
            <a:endParaRPr lang="cs-CZ" sz="2000" b="1" dirty="0">
              <a:latin typeface="Arial" charset="0"/>
              <a:cs typeface="Arial" charset="0"/>
            </a:endParaRPr>
          </a:p>
          <a:p>
            <a:pPr marL="514350" indent="-514350" eaLnBrk="1" hangingPunct="1">
              <a:defRPr/>
            </a:pPr>
            <a:endParaRPr lang="cs-CZ" sz="2000" b="1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cs-CZ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68338" y="304800"/>
            <a:ext cx="7462837" cy="2370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514350" indent="-514350"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Labyrint světa a ráj srdce</a:t>
            </a:r>
            <a:r>
              <a:rPr lang="cs-CZ" sz="2400" b="1" dirty="0">
                <a:latin typeface="+mn-lt"/>
                <a:cs typeface="Arial" charset="0"/>
              </a:rPr>
              <a:t> </a:t>
            </a:r>
            <a:r>
              <a:rPr lang="cs-CZ" sz="2000" dirty="0">
                <a:latin typeface="+mn-lt"/>
                <a:cs typeface="Arial" charset="0"/>
              </a:rPr>
              <a:t>(rkp.1623, 1. tisk 1631)</a:t>
            </a:r>
          </a:p>
          <a:p>
            <a:pPr marL="514350" indent="-514350" eaLnBrk="1" hangingPunct="1">
              <a:defRPr/>
            </a:pPr>
            <a:r>
              <a:rPr lang="cs-CZ" sz="2000" dirty="0">
                <a:latin typeface="+mn-lt"/>
                <a:cs typeface="Arial" charset="0"/>
              </a:rPr>
              <a:t>to jest </a:t>
            </a:r>
          </a:p>
          <a:p>
            <a:pPr marL="514350" indent="-514350" eaLnBrk="1" hangingPunct="1">
              <a:defRPr/>
            </a:pPr>
            <a:r>
              <a:rPr lang="cs-CZ" sz="2000" b="1" dirty="0">
                <a:latin typeface="+mn-lt"/>
                <a:cs typeface="Arial" charset="0"/>
              </a:rPr>
              <a:t>Světlé vymalování, jak v tom světě a věcech jeho </a:t>
            </a:r>
            <a:r>
              <a:rPr lang="cs-CZ" sz="2000" b="1" dirty="0" err="1">
                <a:latin typeface="+mn-lt"/>
                <a:cs typeface="Arial" charset="0"/>
              </a:rPr>
              <a:t>všechněch</a:t>
            </a:r>
            <a:r>
              <a:rPr lang="cs-CZ" sz="2000" b="1" dirty="0">
                <a:latin typeface="+mn-lt"/>
                <a:cs typeface="Arial" charset="0"/>
              </a:rPr>
              <a:t> nic není </a:t>
            </a:r>
          </a:p>
          <a:p>
            <a:pPr marL="514350" indent="-514350" eaLnBrk="1" hangingPunct="1">
              <a:defRPr/>
            </a:pPr>
            <a:r>
              <a:rPr lang="cs-CZ" sz="2000" b="1" dirty="0">
                <a:latin typeface="+mn-lt"/>
                <a:cs typeface="Arial" charset="0"/>
              </a:rPr>
              <a:t>než matení a motání, kolotání a lopota, mámení a šalba, bída a </a:t>
            </a:r>
          </a:p>
          <a:p>
            <a:pPr marL="514350" indent="-514350" eaLnBrk="1" hangingPunct="1">
              <a:defRPr/>
            </a:pPr>
            <a:r>
              <a:rPr lang="cs-CZ" sz="2000" b="1" dirty="0">
                <a:latin typeface="+mn-lt"/>
                <a:cs typeface="Arial" charset="0"/>
              </a:rPr>
              <a:t>tesknost a konečně omrzelost vším a zoufalství: ale kdo doma, </a:t>
            </a:r>
          </a:p>
          <a:p>
            <a:pPr marL="514350" indent="-514350" eaLnBrk="1" hangingPunct="1">
              <a:defRPr/>
            </a:pPr>
            <a:r>
              <a:rPr lang="cs-CZ" sz="2000" b="1" dirty="0">
                <a:latin typeface="+mn-lt"/>
                <a:cs typeface="Arial" charset="0"/>
              </a:rPr>
              <a:t>v srdci svém, s jediným Pánem Bohem se uzavírá, ten sám </a:t>
            </a:r>
          </a:p>
          <a:p>
            <a:pPr marL="514350" indent="-514350" eaLnBrk="1" hangingPunct="1">
              <a:defRPr/>
            </a:pPr>
            <a:r>
              <a:rPr lang="cs-CZ" sz="2000" b="1" dirty="0">
                <a:latin typeface="+mn-lt"/>
                <a:cs typeface="Arial" charset="0"/>
              </a:rPr>
              <a:t>k pravému a plnému uklidnění a radosti přichází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755650" y="2871788"/>
            <a:ext cx="7777163" cy="2678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rozsáhlá alegorická skladba: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autor (poutník)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dlouho prochází světem (středověké město)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a hledá smysl života (své povolání),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marně ve světě (zmatek),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nalézá v hluboké víře v Boha (srdce – ráj)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763588"/>
            <a:ext cx="3149600" cy="304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468313" y="3760788"/>
            <a:ext cx="3069366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cs-CZ" sz="1400" dirty="0" smtClean="0">
                <a:latin typeface="+mn-lt"/>
                <a:cs typeface="Arial" charset="0"/>
              </a:rPr>
              <a:t>kresba </a:t>
            </a:r>
            <a:r>
              <a:rPr lang="cs-CZ" sz="1400" dirty="0">
                <a:latin typeface="+mn-lt"/>
                <a:cs typeface="Arial" charset="0"/>
              </a:rPr>
              <a:t>města z rukopisu Labyrintu 1623</a:t>
            </a:r>
          </a:p>
          <a:p>
            <a:pPr eaLnBrk="1" hangingPunct="1">
              <a:defRPr/>
            </a:pPr>
            <a:r>
              <a:rPr lang="cs-CZ" sz="1400" dirty="0" smtClean="0">
                <a:latin typeface="+mn-lt"/>
                <a:cs typeface="Arial" charset="0"/>
              </a:rPr>
              <a:t>obr. 1</a:t>
            </a:r>
            <a:endParaRPr lang="cs-CZ" sz="1400" dirty="0">
              <a:latin typeface="+mn-lt"/>
              <a:cs typeface="Arial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708400" y="765175"/>
            <a:ext cx="5327650" cy="378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středověké město:</a:t>
            </a:r>
          </a:p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- okrouhlé, obehnáno zdmi, kolem tma</a:t>
            </a:r>
          </a:p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- 6 ulic (stavů) </a:t>
            </a:r>
          </a:p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  domovní, řemeslníci, vzdělanci, </a:t>
            </a:r>
          </a:p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  duchovní, vrchnost a správci, </a:t>
            </a:r>
            <a:r>
              <a:rPr lang="cs-CZ" sz="2400" dirty="0" err="1">
                <a:latin typeface="+mn-lt"/>
                <a:cs typeface="Arial" charset="0"/>
              </a:rPr>
              <a:t>soldátský</a:t>
            </a:r>
            <a:endParaRPr lang="cs-CZ" sz="24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- Brána života (V), Brána rozchodu</a:t>
            </a:r>
          </a:p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- rynk</a:t>
            </a:r>
          </a:p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- hrad Štěstěny (Z)</a:t>
            </a:r>
          </a:p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- královský hrad Moudrosti </a:t>
            </a:r>
          </a:p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  (královna – světa Moudrost / Marnost)                    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68313" y="4819650"/>
            <a:ext cx="8207375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průvodci:</a:t>
            </a:r>
          </a:p>
          <a:p>
            <a:pPr eaLnBrk="1" hangingPunct="1">
              <a:defRPr/>
            </a:pPr>
            <a:r>
              <a:rPr lang="cs-CZ" sz="2400" dirty="0" err="1">
                <a:latin typeface="+mn-lt"/>
                <a:cs typeface="Arial" charset="0"/>
              </a:rPr>
              <a:t>Všezvěd</a:t>
            </a:r>
            <a:r>
              <a:rPr lang="cs-CZ" sz="2400" dirty="0">
                <a:latin typeface="+mn-lt"/>
                <a:cs typeface="Arial" charset="0"/>
              </a:rPr>
              <a:t>  </a:t>
            </a:r>
            <a:r>
              <a:rPr lang="cs-CZ" sz="2400" dirty="0" err="1">
                <a:latin typeface="+mn-lt"/>
                <a:cs typeface="Arial" charset="0"/>
              </a:rPr>
              <a:t>Všudybud</a:t>
            </a:r>
            <a:r>
              <a:rPr lang="cs-CZ" sz="2400" dirty="0">
                <a:latin typeface="+mn-lt"/>
                <a:cs typeface="Arial" charset="0"/>
              </a:rPr>
              <a:t> – lidská zvídavost</a:t>
            </a:r>
          </a:p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Mámení – zvyk přijímat cizí názory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0825" y="404813"/>
            <a:ext cx="8569325" cy="6124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Kšaft </a:t>
            </a:r>
            <a:r>
              <a:rPr lang="cs-CZ" sz="2800" dirty="0">
                <a:latin typeface="+mn-lt"/>
                <a:cs typeface="Arial" charset="0"/>
              </a:rPr>
              <a:t>(= závěť) </a:t>
            </a:r>
            <a:r>
              <a:rPr lang="cs-CZ" sz="2800" b="1" dirty="0">
                <a:latin typeface="+mn-lt"/>
                <a:cs typeface="Arial" charset="0"/>
              </a:rPr>
              <a:t>umírající matky jednoty bratrské </a:t>
            </a:r>
            <a:r>
              <a:rPr lang="cs-CZ" sz="2000" dirty="0">
                <a:latin typeface="+mn-lt"/>
                <a:cs typeface="Arial" charset="0"/>
              </a:rPr>
              <a:t>(tisk 1650)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alegorický text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po vestfálském míru a. přesvědčen o neodvratném konci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jednoty bratrské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→ jako umírající matka se loučí, zanechává závěť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+ víra ve šťastnou budoucnost národa  </a:t>
            </a:r>
          </a:p>
          <a:p>
            <a:pPr eaLnBrk="1" hangingPunct="1">
              <a:defRPr/>
            </a:pPr>
            <a:endParaRPr lang="cs-CZ" sz="24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endParaRPr lang="cs-CZ" sz="24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Kancionál</a:t>
            </a:r>
            <a:r>
              <a:rPr lang="cs-CZ" sz="2800" dirty="0">
                <a:latin typeface="+mn-lt"/>
                <a:cs typeface="Arial" charset="0"/>
              </a:rPr>
              <a:t> </a:t>
            </a:r>
            <a:r>
              <a:rPr lang="cs-CZ" sz="2000" dirty="0">
                <a:latin typeface="+mn-lt"/>
                <a:cs typeface="Arial" charset="0"/>
              </a:rPr>
              <a:t>(vydán 1656, práce už ve 30., 40. letech)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sbírka duchovní lyriky; péče o potřeby náboženského života vyhnanců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písně ze starší tvorby, nové </a:t>
            </a:r>
            <a:r>
              <a:rPr lang="cs-CZ" sz="2000" dirty="0">
                <a:latin typeface="+mn-lt"/>
                <a:cs typeface="Arial" charset="0"/>
              </a:rPr>
              <a:t>(víc než 1/5 K. sám složil nebo přebásnil)</a:t>
            </a:r>
          </a:p>
          <a:p>
            <a:pPr eaLnBrk="1" hangingPunct="1">
              <a:defRPr/>
            </a:pPr>
            <a:r>
              <a:rPr lang="cs-CZ" sz="2400" dirty="0">
                <a:latin typeface="+mn-lt"/>
                <a:cs typeface="Arial" charset="0"/>
              </a:rPr>
              <a:t>  150 žalmů </a:t>
            </a:r>
            <a:r>
              <a:rPr lang="cs-CZ" sz="2000" dirty="0">
                <a:latin typeface="+mn-lt"/>
                <a:cs typeface="Arial" charset="0"/>
              </a:rPr>
              <a:t>(přebásněno </a:t>
            </a:r>
            <a:r>
              <a:rPr lang="cs-CZ" sz="2000" b="1" dirty="0">
                <a:latin typeface="+mn-lt"/>
                <a:cs typeface="Arial" charset="0"/>
              </a:rPr>
              <a:t>Jiřím Strejcem</a:t>
            </a:r>
            <a:r>
              <a:rPr lang="cs-CZ" sz="2000" dirty="0">
                <a:latin typeface="+mn-lt"/>
                <a:cs typeface="Arial" charset="0"/>
              </a:rPr>
              <a:t> </a:t>
            </a:r>
          </a:p>
          <a:p>
            <a:pPr eaLnBrk="1" hangingPunct="1">
              <a:defRPr/>
            </a:pPr>
            <a:r>
              <a:rPr lang="cs-CZ" sz="2000" dirty="0">
                <a:latin typeface="+mn-lt"/>
                <a:cs typeface="Arial" charset="0"/>
              </a:rPr>
              <a:t>                                         = spisovatel, žalmista, překladatel B. k., </a:t>
            </a:r>
          </a:p>
          <a:p>
            <a:pPr eaLnBrk="1" hangingPunct="1">
              <a:defRPr/>
            </a:pPr>
            <a:r>
              <a:rPr lang="cs-CZ" sz="2000" dirty="0">
                <a:latin typeface="+mn-lt"/>
                <a:cs typeface="Arial" charset="0"/>
              </a:rPr>
              <a:t>                                            zábřežský rodák (1536))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850" y="115888"/>
            <a:ext cx="8389938" cy="64944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b)</a:t>
            </a:r>
            <a:r>
              <a:rPr lang="cs-CZ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cs typeface="Arial" charset="0"/>
              </a:rPr>
              <a:t> </a:t>
            </a:r>
            <a:r>
              <a:rPr lang="cs-CZ" sz="2800" b="1" dirty="0">
                <a:latin typeface="+mn-lt"/>
                <a:cs typeface="Arial" charset="0"/>
              </a:rPr>
              <a:t>pedagogická literatura</a:t>
            </a:r>
          </a:p>
          <a:p>
            <a:pPr eaLnBrk="1" hangingPunct="1">
              <a:defRPr/>
            </a:pPr>
            <a:endParaRPr lang="cs-CZ" sz="24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 err="1">
                <a:latin typeface="+mn-lt"/>
                <a:cs typeface="Arial" charset="0"/>
              </a:rPr>
              <a:t>Didactica</a:t>
            </a:r>
            <a:r>
              <a:rPr lang="cs-CZ" sz="2800" b="1" dirty="0">
                <a:latin typeface="+mn-lt"/>
                <a:cs typeface="Arial" charset="0"/>
              </a:rPr>
              <a:t> </a:t>
            </a:r>
            <a:r>
              <a:rPr lang="cs-CZ" sz="2800" b="1" dirty="0" err="1">
                <a:latin typeface="+mn-lt"/>
                <a:cs typeface="Arial" charset="0"/>
              </a:rPr>
              <a:t>magna</a:t>
            </a:r>
            <a:r>
              <a:rPr lang="cs-CZ" sz="2800" b="1" dirty="0">
                <a:latin typeface="+mn-lt"/>
                <a:cs typeface="Arial" charset="0"/>
              </a:rPr>
              <a:t> = Velká didaktika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</a:t>
            </a:r>
            <a:r>
              <a:rPr lang="cs-CZ" sz="2800" b="1" dirty="0">
                <a:latin typeface="+mn-lt"/>
                <a:cs typeface="Arial" charset="0"/>
              </a:rPr>
              <a:t> </a:t>
            </a:r>
            <a:r>
              <a:rPr lang="cs-CZ" sz="2800" dirty="0">
                <a:latin typeface="+mn-lt"/>
                <a:cs typeface="Arial" charset="0"/>
              </a:rPr>
              <a:t>obecně o otázkách výchovy a vzdělání</a:t>
            </a:r>
          </a:p>
          <a:p>
            <a:pPr eaLnBrk="1" hangingPunct="1">
              <a:defRPr/>
            </a:pPr>
            <a:endParaRPr lang="cs-CZ" sz="28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Informatorium školy mateřské</a:t>
            </a:r>
          </a:p>
          <a:p>
            <a:pPr eaLnBrk="1" hangingPunct="1">
              <a:defRPr/>
            </a:pPr>
            <a:r>
              <a:rPr lang="cs-CZ" sz="2800" dirty="0" smtClean="0">
                <a:latin typeface="+mn-lt"/>
                <a:cs typeface="Arial" charset="0"/>
              </a:rPr>
              <a:t>- matkám </a:t>
            </a:r>
            <a:r>
              <a:rPr lang="cs-CZ" sz="2800" dirty="0">
                <a:latin typeface="+mn-lt"/>
                <a:cs typeface="Arial" charset="0"/>
              </a:rPr>
              <a:t>a chůvám; výchova v rodině - důraz </a:t>
            </a:r>
            <a:endParaRPr lang="cs-CZ" sz="2800" dirty="0" smtClean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 smtClean="0">
                <a:latin typeface="+mn-lt"/>
                <a:cs typeface="Arial" charset="0"/>
              </a:rPr>
              <a:t>na </a:t>
            </a:r>
            <a:r>
              <a:rPr lang="cs-CZ" sz="2800" dirty="0">
                <a:latin typeface="+mn-lt"/>
                <a:cs typeface="Arial" charset="0"/>
              </a:rPr>
              <a:t>estetickou výchovu už v útlém věku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Brána jazyků otevřená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názorná jazyková učebnice latiny</a:t>
            </a:r>
          </a:p>
          <a:p>
            <a:pPr eaLnBrk="1" hangingPunct="1">
              <a:defRPr/>
            </a:pPr>
            <a:endParaRPr lang="cs-CZ" sz="28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Svět v obrazech = Orbis </a:t>
            </a:r>
            <a:r>
              <a:rPr lang="cs-CZ" sz="2800" b="1" dirty="0" err="1">
                <a:latin typeface="+mn-lt"/>
                <a:cs typeface="Arial" charset="0"/>
              </a:rPr>
              <a:t>sensualium</a:t>
            </a:r>
            <a:r>
              <a:rPr lang="cs-CZ" sz="2800" b="1" dirty="0">
                <a:latin typeface="+mn-lt"/>
                <a:cs typeface="Arial" charset="0"/>
              </a:rPr>
              <a:t> pictus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názorná ilustrovaná učebnice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původně dvojjazyčná, později čtyřjazyčná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0" y="620713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cs-CZ" altLang="cs-CZ" sz="1400" b="1">
                <a:cs typeface="Times New Roman" panose="02020603050405020304" pitchFamily="18" charset="0"/>
              </a:rPr>
              <a:t>Anotace</a:t>
            </a:r>
            <a:endParaRPr lang="cs-CZ" alt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370860"/>
              </p:ext>
            </p:extLst>
          </p:nvPr>
        </p:nvGraphicFramePr>
        <p:xfrm>
          <a:off x="1768475" y="1335088"/>
          <a:ext cx="5829300" cy="4657723"/>
        </p:xfrm>
        <a:graphic>
          <a:graphicData uri="http://schemas.openxmlformats.org/drawingml/2006/table">
            <a:tbl>
              <a:tblPr/>
              <a:tblGrid>
                <a:gridCol w="2228850"/>
                <a:gridCol w="3600450"/>
              </a:tblGrid>
              <a:tr h="300744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Název tematické oblasti:</a:t>
                      </a:r>
                      <a:endParaRPr kumimoji="0" lang="cs-CZ" altLang="cs-CZ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Literatura pro vyšší gymnázium</a:t>
                      </a: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744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Název učebního materiálu: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Česká barokní literatura</a:t>
                      </a: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744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Číslo učebního materiálu: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VY_32_INOVACE_CJ0304</a:t>
                      </a: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744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Vyučovací předmět: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Český jazyk a literatura</a:t>
                      </a: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535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Ročník: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2. ročník čtyřletého gymnázia, 6. ročník osmiletého gymnázia</a:t>
                      </a: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744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Autor: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Mgr. Karla Paclíková</a:t>
                      </a: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744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Datum vytvoření: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13. 1. 2013</a:t>
                      </a: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0744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Datum ověření ve výuce: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14. 1. 2013</a:t>
                      </a: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0744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Druh učebního materiálu: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prezentace</a:t>
                      </a: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118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Očekávaný výstup: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Student chápe a dokáže objasnit společensko-historické podmínky, ze kterých vyrůstala česká barokní literární tvorba. Dokáže ji rovněž časově zařadit a charakterizovat.</a:t>
                      </a: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9118"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Metodické poznámky:</a:t>
                      </a:r>
                      <a:endParaRPr kumimoji="0" lang="cs-CZ" altLang="cs-CZ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685800">
                        <a:lnSpc>
                          <a:spcPct val="90000"/>
                        </a:lnSpc>
                        <a:spcBef>
                          <a:spcPts val="750"/>
                        </a:spcBef>
                        <a:buFont typeface="Arial" panose="020B0604020202020204" pitchFamily="34" charset="0"/>
                        <a:defRPr sz="19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3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 defTabSz="685800">
                        <a:lnSpc>
                          <a:spcPct val="90000"/>
                        </a:lnSpc>
                        <a:spcBef>
                          <a:spcPts val="375"/>
                        </a:spcBef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defTabSz="685800" fontAlgn="base">
                        <a:lnSpc>
                          <a:spcPct val="90000"/>
                        </a:lnSpc>
                        <a:spcBef>
                          <a:spcPts val="37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11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Materiál lze využít jako oporu pro výklad nového učiva </a:t>
                      </a:r>
                    </a:p>
                    <a:p>
                      <a:pPr marL="0" marR="0" lvl="0" indent="0" algn="just" defTabSz="6858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při frontální výuce i pro samostatné opakování studentů před závěrečným shrnutím učiva o českém literárním baroku.</a:t>
                      </a:r>
                    </a:p>
                  </a:txBody>
                  <a:tcPr marL="68580" marR="68580" marT="53976" marB="5397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850" y="333375"/>
            <a:ext cx="8424863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Škola hrou = </a:t>
            </a:r>
            <a:r>
              <a:rPr lang="cs-CZ" sz="2800" b="1" dirty="0" err="1">
                <a:latin typeface="+mn-lt"/>
                <a:cs typeface="Arial" charset="0"/>
              </a:rPr>
              <a:t>Schola</a:t>
            </a:r>
            <a:r>
              <a:rPr lang="cs-CZ" sz="2800" b="1" dirty="0">
                <a:latin typeface="+mn-lt"/>
                <a:cs typeface="Arial" charset="0"/>
              </a:rPr>
              <a:t> </a:t>
            </a:r>
            <a:r>
              <a:rPr lang="cs-CZ" sz="2800" b="1" dirty="0" err="1">
                <a:latin typeface="+mn-lt"/>
                <a:cs typeface="Arial" charset="0"/>
              </a:rPr>
              <a:t>ludus</a:t>
            </a:r>
            <a:endParaRPr lang="cs-CZ" sz="28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spis se souborem divadelních her pro školní vyučování ← školní lat. hry mohou prohloubit znalost </a:t>
            </a:r>
            <a:r>
              <a:rPr lang="cs-CZ" sz="2800" dirty="0" smtClean="0">
                <a:latin typeface="+mn-lt"/>
                <a:cs typeface="Arial" charset="0"/>
              </a:rPr>
              <a:t>jazyka</a:t>
            </a:r>
            <a:endParaRPr lang="cs-CZ" sz="2800" dirty="0"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288" y="188913"/>
            <a:ext cx="8353425" cy="655478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c)</a:t>
            </a:r>
            <a:r>
              <a:rPr lang="cs-CZ" sz="2800" dirty="0">
                <a:latin typeface="+mn-lt"/>
                <a:cs typeface="Arial" charset="0"/>
              </a:rPr>
              <a:t> </a:t>
            </a:r>
            <a:r>
              <a:rPr lang="cs-CZ" sz="2800" b="1" dirty="0">
                <a:latin typeface="+mn-lt"/>
                <a:cs typeface="Arial" charset="0"/>
              </a:rPr>
              <a:t>literatura pansofická (= vševědná)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    </a:t>
            </a:r>
            <a:r>
              <a:rPr lang="cs-CZ" sz="2800" dirty="0">
                <a:latin typeface="+mn-lt"/>
                <a:cs typeface="Arial" charset="0"/>
              </a:rPr>
              <a:t>! celoživotní úsilí Komenského o vševědnou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encyklopedii</a:t>
            </a:r>
          </a:p>
          <a:p>
            <a:pPr eaLnBrk="1" hangingPunct="1">
              <a:defRPr/>
            </a:pPr>
            <a:endParaRPr lang="cs-CZ" sz="28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Cesta světla = Via </a:t>
            </a:r>
            <a:r>
              <a:rPr lang="cs-CZ" sz="2800" b="1" dirty="0" err="1">
                <a:latin typeface="+mn-lt"/>
                <a:cs typeface="Arial" charset="0"/>
              </a:rPr>
              <a:t>lucis</a:t>
            </a:r>
            <a:endParaRPr lang="cs-CZ" sz="28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spis, připravuje cestu vševědnému programu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„Zkrátka neznalost je sama v sobě zlem, protože je temnotou,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Znalost, i zla, je dobrá, protože je světlem.“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Všeobecná porada o nápravě věcí lidských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nejvýznamnější z pansofických děl; 7 dílů – nedokončeno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umění a věda mají člověka povznášet a vést ho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k harmonickému mírovému životu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2"/>
          <p:cNvSpPr>
            <a:spLocks noGrp="1"/>
          </p:cNvSpPr>
          <p:nvPr>
            <p:ph type="title"/>
          </p:nvPr>
        </p:nvSpPr>
        <p:spPr>
          <a:xfrm>
            <a:off x="395288" y="365125"/>
            <a:ext cx="8353425" cy="903288"/>
          </a:xfrm>
        </p:spPr>
        <p:txBody>
          <a:bodyPr/>
          <a:lstStyle/>
          <a:p>
            <a:pPr eaLnBrk="1" hangingPunct="1"/>
            <a:r>
              <a:rPr lang="cs-CZ" altLang="cs-CZ" sz="4400" b="1" dirty="0" smtClean="0">
                <a:solidFill>
                  <a:schemeClr val="accent1"/>
                </a:solidFill>
              </a:rPr>
              <a:t>2. Domácí literatura </a:t>
            </a:r>
          </a:p>
        </p:txBody>
      </p:sp>
      <p:sp>
        <p:nvSpPr>
          <p:cNvPr id="27651" name="Zástupný symbol pro obsah 3"/>
          <p:cNvSpPr>
            <a:spLocks noGrp="1"/>
          </p:cNvSpPr>
          <p:nvPr>
            <p:ph idx="1"/>
          </p:nvPr>
        </p:nvSpPr>
        <p:spPr>
          <a:xfrm>
            <a:off x="395288" y="1125538"/>
            <a:ext cx="8353425" cy="4967287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b="1" dirty="0" smtClean="0">
                <a:solidFill>
                  <a:schemeClr val="accent1"/>
                </a:solidFill>
              </a:rPr>
              <a:t>a) oficiální</a:t>
            </a:r>
            <a:endParaRPr lang="cs-CZ" sz="2800" b="1" u="sng" dirty="0" smtClean="0"/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2800" b="1" dirty="0" smtClean="0">
                <a:solidFill>
                  <a:schemeClr val="accent1"/>
                </a:solidFill>
              </a:rPr>
              <a:t> nauková literatura</a:t>
            </a: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cs-CZ" sz="2800" b="1" dirty="0" smtClean="0"/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b="1" dirty="0" smtClean="0"/>
              <a:t>Bohuslav Balbín </a:t>
            </a:r>
            <a:r>
              <a:rPr lang="cs-CZ" sz="2000" dirty="0" smtClean="0"/>
              <a:t>(1621 – 1688)</a:t>
            </a: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dirty="0" smtClean="0"/>
              <a:t>= duchovní, jezuita </a:t>
            </a:r>
            <a:r>
              <a:rPr lang="cs-CZ" sz="2000" dirty="0" smtClean="0"/>
              <a:t>(misijní, kazatelská činnost), </a:t>
            </a: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dirty="0" smtClean="0"/>
              <a:t>   vlastenec </a:t>
            </a:r>
            <a:r>
              <a:rPr lang="cs-CZ" sz="2000" dirty="0" smtClean="0"/>
              <a:t>(studium minulosti, vnímá neutěšený polit. stav země, hrozí se </a:t>
            </a: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000" dirty="0" smtClean="0"/>
              <a:t>    úpadku národního cítění, postupující germanizace </a:t>
            </a: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000" dirty="0" smtClean="0"/>
              <a:t>     → podezírán z protivládních názorů, pronásledován představenými),</a:t>
            </a:r>
          </a:p>
          <a:p>
            <a:pPr marL="0" indent="0"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sz="2800" dirty="0" smtClean="0"/>
              <a:t>   literární činnost </a:t>
            </a:r>
            <a:r>
              <a:rPr lang="cs-CZ" sz="2000" dirty="0" smtClean="0"/>
              <a:t>(rozsáhlé dílo, přes 30 spisů tiskem)</a:t>
            </a:r>
            <a:r>
              <a:rPr lang="cs-CZ" sz="2800" dirty="0" smtClean="0"/>
              <a:t>, jen latina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ovéPole 7"/>
          <p:cNvSpPr txBox="1"/>
          <p:nvPr/>
        </p:nvSpPr>
        <p:spPr>
          <a:xfrm>
            <a:off x="395288" y="260350"/>
            <a:ext cx="8353425" cy="600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- oblast historie </a:t>
            </a:r>
            <a:r>
              <a:rPr lang="cs-CZ" sz="2000" dirty="0">
                <a:latin typeface="+mn-lt"/>
                <a:cs typeface="Arial" charset="0"/>
              </a:rPr>
              <a:t>(zpočátku zájem o hagiografii = literatura o světcích a </a:t>
            </a:r>
          </a:p>
          <a:p>
            <a:pPr eaLnBrk="1" hangingPunct="1">
              <a:defRPr/>
            </a:pPr>
            <a:r>
              <a:rPr lang="cs-CZ" sz="2000" dirty="0">
                <a:latin typeface="+mn-lt"/>
                <a:cs typeface="Arial" charset="0"/>
              </a:rPr>
              <a:t>                                                                                                   poutních místech)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Výtah z českých dějin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nejvýznamnější historické dílo, mnoho svazků;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tisk pozastaven pro a. vlasteneckou a protihabsburskou pozici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součástí </a:t>
            </a:r>
            <a:r>
              <a:rPr lang="cs-CZ" sz="2800" b="1" dirty="0">
                <a:latin typeface="+mn-lt"/>
                <a:cs typeface="Arial" charset="0"/>
              </a:rPr>
              <a:t>Učené Čechy </a:t>
            </a:r>
            <a:r>
              <a:rPr lang="cs-CZ" sz="2800" dirty="0">
                <a:latin typeface="+mn-lt"/>
                <a:cs typeface="Arial" charset="0"/>
              </a:rPr>
              <a:t>= spis věnovaný literárním a kulturním dějinám Čech; také 1. soupis české literární tvorby od počátků do a. současnosti</a:t>
            </a:r>
          </a:p>
          <a:p>
            <a:pPr eaLnBrk="1" hangingPunct="1">
              <a:defRPr/>
            </a:pPr>
            <a:endParaRPr lang="cs-CZ" sz="28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- literární teorie 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Nástin humanitních disciplín </a:t>
            </a:r>
            <a:r>
              <a:rPr lang="cs-CZ" sz="2800" dirty="0">
                <a:latin typeface="+mn-lt"/>
                <a:cs typeface="Arial" charset="0"/>
              </a:rPr>
              <a:t>= popis systému tehdejšího vzdělání + praktické návody pro výuku tvůrčího psaní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95288" y="404813"/>
            <a:ext cx="8424862" cy="38465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- jazyk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Stručná, ale pravdivá rozprava o kdysi šťastném, nyní však přežalostném stavu Království českého </a:t>
            </a:r>
            <a:r>
              <a:rPr lang="cs-CZ" sz="2000" dirty="0">
                <a:latin typeface="+mn-lt"/>
                <a:cs typeface="Arial" charset="0"/>
              </a:rPr>
              <a:t>(rkp. 1672/3)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latinské pojednání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vlastenecká bojovnost </a:t>
            </a:r>
            <a:r>
              <a:rPr lang="cs-CZ" sz="2000" dirty="0">
                <a:latin typeface="+mn-lt"/>
                <a:cs typeface="Arial" charset="0"/>
              </a:rPr>
              <a:t>(právo národa na vlastní jazyk, kritika odnárodňující se šlechty, národnostní politiky Vídně)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→ tiskem (1775) na počátku NO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Rozprava na obranu jazyka slovanského, zvláště českého </a:t>
            </a:r>
            <a:r>
              <a:rPr lang="cs-CZ" sz="2800" dirty="0">
                <a:latin typeface="+mn-lt"/>
                <a:cs typeface="Arial" charset="0"/>
              </a:rPr>
              <a:t>= vzor pro jiné obrozenské obrany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0825" y="404813"/>
            <a:ext cx="8640763" cy="6000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solidFill>
                  <a:schemeClr val="accent1"/>
                </a:solidFill>
                <a:latin typeface="+mn-lt"/>
                <a:cs typeface="Arial" charset="0"/>
              </a:rPr>
              <a:t>práce jazykovědné – mluvnice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vznikají jako </a:t>
            </a:r>
            <a:r>
              <a:rPr lang="cs-CZ" sz="2800" b="1" dirty="0">
                <a:latin typeface="+mn-lt"/>
                <a:cs typeface="Arial" charset="0"/>
              </a:rPr>
              <a:t>reakce na stav jazyka</a:t>
            </a:r>
            <a:r>
              <a:rPr lang="cs-CZ" sz="2800" dirty="0">
                <a:latin typeface="+mn-lt"/>
                <a:cs typeface="Arial" charset="0"/>
              </a:rPr>
              <a:t> té doby – problém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= maximálně </a:t>
            </a:r>
            <a:r>
              <a:rPr lang="cs-CZ" sz="2800" b="1" dirty="0">
                <a:latin typeface="+mn-lt"/>
                <a:cs typeface="Arial" charset="0"/>
              </a:rPr>
              <a:t>rozkolísaná jazyková norma</a:t>
            </a:r>
            <a:r>
              <a:rPr lang="cs-CZ" sz="2800" dirty="0">
                <a:latin typeface="+mn-lt"/>
                <a:cs typeface="Arial" charset="0"/>
              </a:rPr>
              <a:t>;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český jazyk před a po Bílé hoře se liší: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- jazyková norma rozkolísaná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 </a:t>
            </a:r>
            <a:r>
              <a:rPr lang="cs-CZ" sz="2800" dirty="0">
                <a:latin typeface="+mn-lt"/>
                <a:cs typeface="Arial" charset="0"/>
              </a:rPr>
              <a:t> - vědomí spisovného jazyka však pokračuje </a:t>
            </a:r>
            <a:r>
              <a:rPr lang="cs-CZ" sz="2000" dirty="0">
                <a:latin typeface="+mn-lt"/>
                <a:cs typeface="Arial" charset="0"/>
              </a:rPr>
              <a:t>(v literatuře čeština </a:t>
            </a:r>
          </a:p>
          <a:p>
            <a:pPr eaLnBrk="1" hangingPunct="1">
              <a:defRPr/>
            </a:pPr>
            <a:r>
              <a:rPr lang="cs-CZ" sz="2000" dirty="0">
                <a:latin typeface="+mn-lt"/>
                <a:cs typeface="Arial" charset="0"/>
              </a:rPr>
              <a:t>      užívána stále, problematická oblast vědy – němčina)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- nepříznivý stále větší počet Němců na našem území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určitý </a:t>
            </a:r>
            <a:r>
              <a:rPr lang="cs-CZ" sz="2800" b="1" dirty="0">
                <a:latin typeface="+mn-lt"/>
                <a:cs typeface="Arial" charset="0"/>
              </a:rPr>
              <a:t>úpadek českého jazyka až koncem 18. st.</a:t>
            </a:r>
            <a:r>
              <a:rPr lang="cs-CZ" sz="2800" dirty="0">
                <a:latin typeface="+mn-lt"/>
                <a:cs typeface="Arial" charset="0"/>
              </a:rPr>
              <a:t>; 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od počátku století literární projevy</a:t>
            </a:r>
            <a:r>
              <a:rPr lang="cs-CZ" sz="2800" dirty="0">
                <a:latin typeface="+mn-lt"/>
                <a:cs typeface="Arial" charset="0"/>
              </a:rPr>
              <a:t> stále výrazněji zužovány na tvorbu </a:t>
            </a:r>
            <a:r>
              <a:rPr lang="cs-CZ" sz="2800" b="1" dirty="0">
                <a:latin typeface="+mn-lt"/>
                <a:cs typeface="Arial" charset="0"/>
              </a:rPr>
              <a:t>nižšího stylu</a:t>
            </a:r>
            <a:r>
              <a:rPr lang="cs-CZ" sz="2800" dirty="0">
                <a:latin typeface="+mn-lt"/>
                <a:cs typeface="Arial" charset="0"/>
              </a:rPr>
              <a:t>, </a:t>
            </a:r>
            <a:r>
              <a:rPr lang="cs-CZ" sz="2800" b="1" dirty="0">
                <a:latin typeface="+mn-lt"/>
                <a:cs typeface="Arial" charset="0"/>
              </a:rPr>
              <a:t>jazyk není schopen reagovat v plné šíři </a:t>
            </a:r>
            <a:r>
              <a:rPr lang="cs-CZ" sz="2800" dirty="0">
                <a:latin typeface="+mn-lt"/>
                <a:cs typeface="Arial" charset="0"/>
              </a:rPr>
              <a:t>na měnící se skutečnost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8313" y="188913"/>
            <a:ext cx="8064500" cy="6554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dirty="0">
                <a:latin typeface="Arial" charset="0"/>
                <a:cs typeface="Arial" charset="0"/>
              </a:rPr>
              <a:t>- </a:t>
            </a:r>
            <a:r>
              <a:rPr lang="cs-CZ" sz="2800" b="1" dirty="0">
                <a:latin typeface="+mn-lt"/>
                <a:cs typeface="Arial" charset="0"/>
              </a:rPr>
              <a:t>povaha jazykovědných prací je rozporná:</a:t>
            </a: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negativum: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v oblasti </a:t>
            </a:r>
            <a:r>
              <a:rPr lang="cs-CZ" sz="2800" b="1" dirty="0">
                <a:latin typeface="+mn-lt"/>
                <a:cs typeface="Arial" charset="0"/>
              </a:rPr>
              <a:t>slovní zásoby </a:t>
            </a:r>
            <a:r>
              <a:rPr lang="cs-CZ" sz="2800" dirty="0">
                <a:latin typeface="+mn-lt"/>
                <a:cs typeface="Arial" charset="0"/>
              </a:rPr>
              <a:t>se někteří jazykovědci vlastními pokusy tvořit nová slova snaží o očištění jazyka od cizích vlivů;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tzv. </a:t>
            </a:r>
            <a:r>
              <a:rPr lang="cs-CZ" sz="2800" b="1" dirty="0">
                <a:latin typeface="+mn-lt"/>
                <a:cs typeface="Arial" charset="0"/>
              </a:rPr>
              <a:t>puristé, jazykoví brusiči </a:t>
            </a:r>
            <a:r>
              <a:rPr lang="cs-CZ" sz="2800" dirty="0">
                <a:latin typeface="+mn-lt"/>
                <a:cs typeface="Arial" charset="0"/>
              </a:rPr>
              <a:t>(purismus </a:t>
            </a:r>
            <a:r>
              <a:rPr lang="cs-CZ" sz="2800" i="1" dirty="0">
                <a:latin typeface="+mn-lt"/>
                <a:cs typeface="Arial" charset="0"/>
              </a:rPr>
              <a:t>= brusičství</a:t>
            </a:r>
            <a:r>
              <a:rPr lang="cs-CZ" sz="2800" dirty="0">
                <a:latin typeface="+mn-lt"/>
                <a:cs typeface="Arial" charset="0"/>
              </a:rPr>
              <a:t>; přehnaná jazyková čistota; nerespektují základní způsob tvoření nových slov v češtině odvozováním a nahrazují ho principem skládání, který není češtině vlastní)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pozitivum: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je potřeba ocenit </a:t>
            </a:r>
            <a:r>
              <a:rPr lang="cs-CZ" sz="2800" b="1" dirty="0">
                <a:latin typeface="+mn-lt"/>
                <a:cs typeface="Arial" charset="0"/>
              </a:rPr>
              <a:t>úspěšné postižení jiných oblastí gramatické stavby jazyka a snahu obhájit češtinu jako kultivovaný jazyk</a:t>
            </a:r>
            <a:r>
              <a:rPr lang="cs-CZ" sz="2800" dirty="0">
                <a:latin typeface="+mn-lt"/>
                <a:cs typeface="Arial" charset="0"/>
              </a:rPr>
              <a:t> využitelný v celém rozsahu jazykové praxe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0825" y="260350"/>
            <a:ext cx="8642350" cy="5756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autoři barokních mluvnic: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 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Matěj Václav </a:t>
            </a:r>
            <a:r>
              <a:rPr lang="cs-CZ" sz="2800" b="1" dirty="0" err="1">
                <a:latin typeface="+mn-lt"/>
                <a:cs typeface="Arial" charset="0"/>
              </a:rPr>
              <a:t>Šteyer</a:t>
            </a:r>
            <a:r>
              <a:rPr lang="cs-CZ" sz="2800" b="1" dirty="0">
                <a:latin typeface="+mn-lt"/>
                <a:cs typeface="Arial" charset="0"/>
              </a:rPr>
              <a:t> </a:t>
            </a:r>
            <a:r>
              <a:rPr lang="cs-CZ" sz="2800" dirty="0">
                <a:latin typeface="+mn-lt"/>
                <a:cs typeface="Arial" charset="0"/>
              </a:rPr>
              <a:t>= jezuita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autor sborníku duchovních písní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zakladatel nakladatelství Svatováclavské dědictví, tady vydána </a:t>
            </a:r>
            <a:r>
              <a:rPr lang="cs-CZ" sz="2800" b="1" dirty="0">
                <a:latin typeface="+mn-lt"/>
                <a:cs typeface="Arial" charset="0"/>
              </a:rPr>
              <a:t>Svatováclavské bible</a:t>
            </a:r>
            <a:r>
              <a:rPr lang="cs-CZ" sz="2800" dirty="0">
                <a:latin typeface="+mn-lt"/>
                <a:cs typeface="Arial" charset="0"/>
              </a:rPr>
              <a:t> </a:t>
            </a:r>
            <a:r>
              <a:rPr lang="cs-CZ" sz="2000" dirty="0">
                <a:latin typeface="+mn-lt"/>
                <a:cs typeface="Arial" charset="0"/>
              </a:rPr>
              <a:t>(1677 – 1715) 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římskokatolický překlad bible do češtiny </a:t>
            </a:r>
            <a:r>
              <a:rPr lang="cs-CZ" sz="2000" dirty="0">
                <a:latin typeface="+mn-lt"/>
                <a:cs typeface="Arial" charset="0"/>
              </a:rPr>
              <a:t>(katolická protiváha Bible kralické, z níž také text vychází, zbaveno archaismů)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Jiří Konstanc </a:t>
            </a:r>
            <a:r>
              <a:rPr lang="cs-CZ" sz="2800" dirty="0">
                <a:latin typeface="+mn-lt"/>
                <a:cs typeface="Arial" charset="0"/>
              </a:rPr>
              <a:t>= jezuita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Lima Linguae </a:t>
            </a:r>
            <a:r>
              <a:rPr lang="cs-CZ" sz="2800" b="1" dirty="0" err="1">
                <a:latin typeface="+mn-lt"/>
                <a:cs typeface="Arial" charset="0"/>
              </a:rPr>
              <a:t>Bohemicae</a:t>
            </a:r>
            <a:r>
              <a:rPr lang="cs-CZ" sz="2800" b="1" dirty="0">
                <a:latin typeface="+mn-lt"/>
                <a:cs typeface="Arial" charset="0"/>
              </a:rPr>
              <a:t>, tj. Brus jazyka českého</a:t>
            </a:r>
            <a:r>
              <a:rPr lang="cs-CZ" sz="2800" dirty="0">
                <a:latin typeface="+mn-lt"/>
                <a:cs typeface="Arial" charset="0"/>
              </a:rPr>
              <a:t> </a:t>
            </a:r>
            <a:r>
              <a:rPr lang="cs-CZ" sz="2000" dirty="0">
                <a:latin typeface="+mn-lt"/>
                <a:cs typeface="Arial" charset="0"/>
              </a:rPr>
              <a:t>(1667)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latinský název, české dílo; výrazné puristické tendence </a:t>
            </a:r>
            <a:r>
              <a:rPr lang="cs-CZ" sz="2000" dirty="0">
                <a:latin typeface="+mn-lt"/>
                <a:cs typeface="Arial" charset="0"/>
              </a:rPr>
              <a:t>(objevují se novotvary – patvary, nepoužívané ani samotnými brusiči; </a:t>
            </a:r>
          </a:p>
          <a:p>
            <a:pPr eaLnBrk="1" hangingPunct="1">
              <a:defRPr/>
            </a:pPr>
            <a:r>
              <a:rPr lang="cs-CZ" sz="2000" dirty="0">
                <a:latin typeface="+mn-lt"/>
                <a:cs typeface="Arial" charset="0"/>
              </a:rPr>
              <a:t>podle tohoto díla puristické snahy označované jako brusičství)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0825" y="404813"/>
            <a:ext cx="8424863" cy="60325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Václav Jan Rosa </a:t>
            </a:r>
            <a:r>
              <a:rPr lang="cs-CZ" sz="2800" dirty="0">
                <a:latin typeface="+mn-lt"/>
                <a:cs typeface="Arial" charset="0"/>
              </a:rPr>
              <a:t>= také básník (světská tvorba) </a:t>
            </a:r>
          </a:p>
          <a:p>
            <a:pPr eaLnBrk="1" hangingPunct="1">
              <a:defRPr/>
            </a:pPr>
            <a:r>
              <a:rPr lang="cs-CZ" sz="2800" b="1" dirty="0" err="1">
                <a:latin typeface="+mn-lt"/>
                <a:cs typeface="Arial" charset="0"/>
              </a:rPr>
              <a:t>Čechořečnost</a:t>
            </a:r>
            <a:r>
              <a:rPr lang="cs-CZ" sz="2800" b="1" dirty="0">
                <a:latin typeface="+mn-lt"/>
                <a:cs typeface="Arial" charset="0"/>
              </a:rPr>
              <a:t> aneb Mluvnice českého jazyka</a:t>
            </a:r>
            <a:r>
              <a:rPr lang="cs-CZ" sz="2800" dirty="0">
                <a:latin typeface="+mn-lt"/>
                <a:cs typeface="Arial" charset="0"/>
              </a:rPr>
              <a:t> </a:t>
            </a:r>
            <a:r>
              <a:rPr lang="cs-CZ" sz="2000" dirty="0">
                <a:latin typeface="+mn-lt"/>
                <a:cs typeface="Arial" charset="0"/>
              </a:rPr>
              <a:t>(rkp. 1672)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titul česky, psáno latinsky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návaznost na humanistickou tradici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z mluvnic 17. a 18. st.  odborně nejvýše </a:t>
            </a:r>
            <a:r>
              <a:rPr lang="cs-CZ" sz="2000" dirty="0">
                <a:latin typeface="+mn-lt"/>
                <a:cs typeface="Arial" charset="0"/>
              </a:rPr>
              <a:t>(přínos např.  v popisu slovesa), v předmluvě oslava českého jazyka a národa</a:t>
            </a:r>
          </a:p>
          <a:p>
            <a:pPr eaLnBrk="1" hangingPunct="1">
              <a:defRPr/>
            </a:pPr>
            <a:r>
              <a:rPr lang="cs-CZ" sz="2000" dirty="0">
                <a:latin typeface="+mn-lt"/>
                <a:cs typeface="Arial" charset="0"/>
              </a:rPr>
              <a:t>- reakce na pronikání nespisovných tvarů a cizích slov, slovní zásobu však obohacuje nevhodnými, násilně tvořenými neologismy, ani nevznáší nároky, aby byly používány českým národem, pouze je doporučuje básníkům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Jan Václav Pohl </a:t>
            </a:r>
            <a:r>
              <a:rPr lang="cs-CZ" sz="2000" dirty="0">
                <a:latin typeface="+mn-lt"/>
                <a:cs typeface="Arial" charset="0"/>
              </a:rPr>
              <a:t>= učitel češtiny císaře Josefa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Gramatika českého jazyka</a:t>
            </a:r>
            <a:r>
              <a:rPr lang="cs-CZ" sz="2800" dirty="0">
                <a:latin typeface="+mn-lt"/>
                <a:cs typeface="Arial" charset="0"/>
              </a:rPr>
              <a:t> </a:t>
            </a:r>
            <a:r>
              <a:rPr lang="cs-CZ" sz="2000" dirty="0">
                <a:latin typeface="+mn-lt"/>
                <a:cs typeface="Arial" charset="0"/>
              </a:rPr>
              <a:t>(1756)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</a:t>
            </a:r>
            <a:r>
              <a:rPr lang="cs-CZ" sz="2800" b="1" dirty="0">
                <a:latin typeface="+mn-lt"/>
                <a:cs typeface="Arial" charset="0"/>
              </a:rPr>
              <a:t> </a:t>
            </a:r>
            <a:r>
              <a:rPr lang="cs-CZ" sz="2800" dirty="0">
                <a:latin typeface="+mn-lt"/>
                <a:cs typeface="Arial" charset="0"/>
              </a:rPr>
              <a:t>v jeho díle zjevný pokles úrovně jazykovědné literatury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jeho puristické tendence dosáhly až komických poloh</a:t>
            </a:r>
          </a:p>
          <a:p>
            <a:pPr eaLnBrk="1" hangingPunct="1">
              <a:defRPr/>
            </a:pPr>
            <a:endParaRPr lang="cs-CZ" dirty="0"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288" y="333375"/>
            <a:ext cx="8353425" cy="6124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eaLnBrk="1" hangingPunct="1">
              <a:buFont typeface="Wingdings" panose="05000000000000000000" pitchFamily="2" charset="2"/>
              <a:buChar char="§"/>
              <a:defRPr/>
            </a:pPr>
            <a:r>
              <a:rPr lang="cs-CZ" sz="2800" b="1" dirty="0">
                <a:solidFill>
                  <a:schemeClr val="accent1"/>
                </a:solidFill>
                <a:latin typeface="+mn-lt"/>
                <a:cs typeface="Arial" charset="0"/>
              </a:rPr>
              <a:t>duchovní tvorba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převažují </a:t>
            </a:r>
            <a:r>
              <a:rPr lang="cs-CZ" sz="2800" b="1" dirty="0">
                <a:latin typeface="+mn-lt"/>
                <a:cs typeface="Arial" charset="0"/>
              </a:rPr>
              <a:t>agitační spisy, životopisy svatých, postily, kázání, náboženská rozjímání</a:t>
            </a:r>
          </a:p>
          <a:p>
            <a:pPr eaLnBrk="1" hangingPunct="1">
              <a:defRPr/>
            </a:pPr>
            <a:endParaRPr lang="cs-CZ" sz="28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zpracovávány </a:t>
            </a:r>
            <a:r>
              <a:rPr lang="cs-CZ" sz="2800" b="1" dirty="0">
                <a:latin typeface="+mn-lt"/>
                <a:cs typeface="Arial" charset="0"/>
              </a:rPr>
              <a:t>legendární látky</a:t>
            </a:r>
            <a:r>
              <a:rPr lang="cs-CZ" sz="2800" dirty="0">
                <a:latin typeface="+mn-lt"/>
                <a:cs typeface="Arial" charset="0"/>
              </a:rPr>
              <a:t> (v umělé literatuře vymizely v době husitské, často o českých světcích;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v 1. pol. 18. st. – v popředí tzv. </a:t>
            </a:r>
            <a:r>
              <a:rPr lang="cs-CZ" sz="2800" b="1" dirty="0" err="1">
                <a:latin typeface="+mn-lt"/>
                <a:cs typeface="Arial" charset="0"/>
              </a:rPr>
              <a:t>svatonepomucká</a:t>
            </a:r>
            <a:r>
              <a:rPr lang="cs-CZ" sz="2800" b="1" dirty="0">
                <a:latin typeface="+mn-lt"/>
                <a:cs typeface="Arial" charset="0"/>
              </a:rPr>
              <a:t> produkce; </a:t>
            </a:r>
            <a:r>
              <a:rPr lang="cs-CZ" sz="2800" dirty="0">
                <a:latin typeface="+mn-lt"/>
                <a:cs typeface="Arial" charset="0"/>
              </a:rPr>
              <a:t>Jan Nepomucký </a:t>
            </a:r>
            <a:r>
              <a:rPr lang="cs-CZ" sz="2000" dirty="0">
                <a:latin typeface="+mn-lt"/>
                <a:cs typeface="Arial" charset="0"/>
              </a:rPr>
              <a:t>(svatořečen 1729)</a:t>
            </a:r>
            <a:r>
              <a:rPr lang="cs-CZ" sz="2800" dirty="0">
                <a:latin typeface="+mn-lt"/>
                <a:cs typeface="Arial" charset="0"/>
              </a:rPr>
              <a:t>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v duchu protireformace protiváha Jana Husa)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pěstována </a:t>
            </a:r>
            <a:r>
              <a:rPr lang="cs-CZ" sz="2800" b="1" dirty="0">
                <a:latin typeface="+mn-lt"/>
                <a:cs typeface="Arial" charset="0"/>
              </a:rPr>
              <a:t>náboženská lyrika</a:t>
            </a:r>
            <a:r>
              <a:rPr lang="cs-CZ" sz="2800" dirty="0">
                <a:latin typeface="+mn-lt"/>
                <a:cs typeface="Arial" charset="0"/>
              </a:rPr>
              <a:t> (umělecky náročná)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patrný ohlas </a:t>
            </a:r>
            <a:r>
              <a:rPr lang="cs-CZ" sz="2800" b="1" dirty="0">
                <a:latin typeface="+mn-lt"/>
                <a:cs typeface="Arial" charset="0"/>
              </a:rPr>
              <a:t>cizích vlivů </a:t>
            </a:r>
            <a:r>
              <a:rPr lang="cs-CZ" sz="2800" dirty="0">
                <a:latin typeface="+mn-lt"/>
                <a:cs typeface="Arial" charset="0"/>
              </a:rPr>
              <a:t>(</a:t>
            </a:r>
            <a:r>
              <a:rPr lang="cs-CZ" sz="2800" dirty="0" err="1">
                <a:latin typeface="+mn-lt"/>
                <a:cs typeface="Arial" charset="0"/>
              </a:rPr>
              <a:t>it</a:t>
            </a:r>
            <a:r>
              <a:rPr lang="cs-CZ" sz="2800" dirty="0">
                <a:latin typeface="+mn-lt"/>
                <a:cs typeface="Arial" charset="0"/>
              </a:rPr>
              <a:t>., </a:t>
            </a:r>
            <a:r>
              <a:rPr lang="cs-CZ" sz="2800" dirty="0" err="1">
                <a:latin typeface="+mn-lt"/>
                <a:cs typeface="Arial" charset="0"/>
              </a:rPr>
              <a:t>šp</a:t>
            </a:r>
            <a:r>
              <a:rPr lang="cs-CZ" sz="2800" dirty="0">
                <a:latin typeface="+mn-lt"/>
                <a:cs typeface="Arial" charset="0"/>
              </a:rPr>
              <a:t>., něm. katolická literatura; přítomnost cizích duchovních)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484313"/>
            <a:ext cx="6858000" cy="2025650"/>
          </a:xfrm>
          <a:solidFill>
            <a:schemeClr val="accent1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400" b="1" dirty="0" smtClean="0"/>
              <a:t>Česká barokní literatura</a:t>
            </a:r>
            <a:br>
              <a:rPr lang="cs-CZ" sz="4400" b="1" dirty="0" smtClean="0"/>
            </a:br>
            <a:endParaRPr lang="cs-CZ" sz="4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619125"/>
          </a:xfrm>
        </p:spPr>
        <p:txBody>
          <a:bodyPr/>
          <a:lstStyle/>
          <a:p>
            <a:pPr eaLnBrk="1" hangingPunct="1">
              <a:buFont typeface="Wingdings 3" panose="05040102010807070707" pitchFamily="18" charset="2"/>
              <a:buNone/>
            </a:pPr>
            <a:r>
              <a:rPr lang="cs-CZ" altLang="cs-CZ" sz="2800" smtClean="0"/>
              <a:t>(20. léta 17. st. – 70. léta 18. st.)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288" y="188913"/>
            <a:ext cx="8424862" cy="65547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Bedřich </a:t>
            </a:r>
            <a:r>
              <a:rPr lang="cs-CZ" sz="2800" b="1" dirty="0" err="1">
                <a:latin typeface="+mn-lt"/>
                <a:cs typeface="Arial" charset="0"/>
              </a:rPr>
              <a:t>Bridel</a:t>
            </a:r>
            <a:r>
              <a:rPr lang="cs-CZ" sz="2800" b="1" dirty="0">
                <a:latin typeface="+mn-lt"/>
                <a:cs typeface="Arial" charset="0"/>
              </a:rPr>
              <a:t> </a:t>
            </a:r>
            <a:r>
              <a:rPr lang="cs-CZ" sz="2000" dirty="0">
                <a:latin typeface="+mn-lt"/>
                <a:cs typeface="Arial" charset="0"/>
              </a:rPr>
              <a:t>(1619 – 1680)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autor poezie i prózy, překladatel a profesor rétoriky a poetiky; jezuita, misionář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Co Bůh? Člověk? </a:t>
            </a:r>
            <a:r>
              <a:rPr lang="cs-CZ" sz="2800" dirty="0">
                <a:latin typeface="+mn-lt"/>
                <a:cs typeface="Arial" charset="0"/>
              </a:rPr>
              <a:t>= básnická skladba – umělecky nejvýraznější dílo duchovní lyriky vyššího stylu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kontrastní kompozice – vztah  věřící člověk X Stvořitel, protiklad sbližován motivy člověka jako díla Stvořitele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Jesličky </a:t>
            </a:r>
            <a:r>
              <a:rPr lang="cs-CZ" sz="2800" dirty="0">
                <a:latin typeface="+mn-lt"/>
                <a:cs typeface="Arial" charset="0"/>
              </a:rPr>
              <a:t>= sbírka vánočních písní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hluboké lidství, úcta k lidové poezii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Život sv. Ivana, prvního v Čechách poustevníka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</a:t>
            </a:r>
            <a:r>
              <a:rPr lang="cs-CZ" sz="2800" dirty="0" err="1">
                <a:latin typeface="+mn-lt"/>
                <a:cs typeface="Arial" charset="0"/>
              </a:rPr>
              <a:t>legendistická</a:t>
            </a:r>
            <a:r>
              <a:rPr lang="cs-CZ" sz="2800" dirty="0">
                <a:latin typeface="+mn-lt"/>
                <a:cs typeface="Arial" charset="0"/>
              </a:rPr>
              <a:t> práce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próza i verš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750" y="692150"/>
            <a:ext cx="7920038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Felix </a:t>
            </a:r>
            <a:r>
              <a:rPr lang="cs-CZ" sz="2800" b="1" dirty="0" err="1">
                <a:latin typeface="+mn-lt"/>
                <a:cs typeface="Arial" charset="0"/>
              </a:rPr>
              <a:t>Kadlinský</a:t>
            </a:r>
            <a:r>
              <a:rPr lang="cs-CZ" sz="2800" b="1" dirty="0">
                <a:latin typeface="+mn-lt"/>
                <a:cs typeface="Arial" charset="0"/>
              </a:rPr>
              <a:t> </a:t>
            </a:r>
            <a:r>
              <a:rPr lang="cs-CZ" sz="2000" dirty="0">
                <a:latin typeface="+mn-lt"/>
                <a:cs typeface="Arial" charset="0"/>
              </a:rPr>
              <a:t>(1613 – 1678)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jezuitský profesor, autor duchovní lyriky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 err="1">
                <a:latin typeface="+mn-lt"/>
                <a:cs typeface="Arial" charset="0"/>
              </a:rPr>
              <a:t>Zdoroslavíček</a:t>
            </a:r>
            <a:r>
              <a:rPr lang="cs-CZ" sz="2800" b="1" dirty="0">
                <a:latin typeface="+mn-lt"/>
                <a:cs typeface="Arial" charset="0"/>
              </a:rPr>
              <a:t> v kratochvilném hájíčku postavený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básnická sbírka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volné zpracování německé básnické předlohy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pastýřské motivy, </a:t>
            </a:r>
            <a:r>
              <a:rPr lang="cs-CZ" sz="2800" dirty="0" smtClean="0">
                <a:latin typeface="+mn-lt"/>
                <a:cs typeface="Arial" charset="0"/>
              </a:rPr>
              <a:t>idealismus</a:t>
            </a:r>
            <a:endParaRPr lang="cs-CZ" sz="2800" dirty="0"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388" y="260350"/>
            <a:ext cx="8856662" cy="6124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Adam Václav Michna z Otradovic </a:t>
            </a:r>
            <a:r>
              <a:rPr lang="cs-CZ" sz="2000" dirty="0">
                <a:latin typeface="+mn-lt"/>
                <a:cs typeface="Arial" charset="0"/>
              </a:rPr>
              <a:t>(asi 1600 – 1676)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hudební skladatel a náboženský lyrik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tvorba ovlivněná </a:t>
            </a:r>
            <a:r>
              <a:rPr lang="cs-CZ" sz="2800" dirty="0" err="1">
                <a:latin typeface="+mn-lt"/>
                <a:cs typeface="Arial" charset="0"/>
              </a:rPr>
              <a:t>šp</a:t>
            </a:r>
            <a:r>
              <a:rPr lang="cs-CZ" sz="2800" dirty="0">
                <a:latin typeface="+mn-lt"/>
                <a:cs typeface="Arial" charset="0"/>
              </a:rPr>
              <a:t>. barokem (motivy barokní mystiky),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oslava Panny Marie (důvěrný vztah, blízký lidovému pohledu)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Česká mariánská muzika, radostná i žalostná</a:t>
            </a:r>
          </a:p>
          <a:p>
            <a:pPr eaLnBrk="1" hangingPunct="1">
              <a:defRPr/>
            </a:pPr>
            <a:r>
              <a:rPr lang="cs-CZ" sz="2800" b="1" dirty="0" err="1">
                <a:latin typeface="+mn-lt"/>
                <a:cs typeface="Arial" charset="0"/>
              </a:rPr>
              <a:t>Svatoroční</a:t>
            </a:r>
            <a:r>
              <a:rPr lang="cs-CZ" sz="2800" b="1" dirty="0">
                <a:latin typeface="+mn-lt"/>
                <a:cs typeface="Arial" charset="0"/>
              </a:rPr>
              <a:t> muzika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kancionály </a:t>
            </a:r>
            <a:r>
              <a:rPr lang="cs-CZ" sz="2800" dirty="0">
                <a:latin typeface="Calibri"/>
                <a:cs typeface="Arial" charset="0"/>
              </a:rPr>
              <a:t>→ široký ohlas v další kancionálové tvorbě; </a:t>
            </a:r>
          </a:p>
          <a:p>
            <a:pPr eaLnBrk="1" hangingPunct="1">
              <a:defRPr/>
            </a:pPr>
            <a:r>
              <a:rPr lang="cs-CZ" sz="2800" dirty="0">
                <a:latin typeface="Calibri"/>
                <a:cs typeface="Arial" charset="0"/>
              </a:rPr>
              <a:t>obliba i případy zlidovění</a:t>
            </a:r>
          </a:p>
          <a:p>
            <a:pPr eaLnBrk="1" hangingPunct="1">
              <a:defRPr/>
            </a:pPr>
            <a:endParaRPr lang="cs-CZ" sz="2800" dirty="0">
              <a:latin typeface="Calibri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Loutna česká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sbírka lyrických písní určená k soubornému provedení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před náročným publikem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850" y="260350"/>
            <a:ext cx="8424863" cy="60016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Antonín Koniáš </a:t>
            </a:r>
            <a:r>
              <a:rPr lang="cs-CZ" sz="2000" dirty="0">
                <a:latin typeface="+mn-lt"/>
                <a:cs typeface="Arial" charset="0"/>
              </a:rPr>
              <a:t>(1691 – 1760)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jezuita, období vrcholného baroka a jeho doznívání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a. </a:t>
            </a:r>
            <a:r>
              <a:rPr lang="cs-CZ" sz="2800" b="1" dirty="0">
                <a:latin typeface="+mn-lt"/>
                <a:cs typeface="Arial" charset="0"/>
              </a:rPr>
              <a:t>kazatelské literatury </a:t>
            </a:r>
            <a:r>
              <a:rPr lang="cs-CZ" sz="2000" dirty="0">
                <a:latin typeface="+mn-lt"/>
                <a:cs typeface="Arial" charset="0"/>
              </a:rPr>
              <a:t>(← úsilí aktivně působit na věřící v duchu barokního cítění) </a:t>
            </a:r>
          </a:p>
          <a:p>
            <a:pPr eaLnBrk="1" hangingPunct="1">
              <a:defRPr/>
            </a:pPr>
            <a:r>
              <a:rPr lang="cs-CZ" sz="2800" b="1" dirty="0" smtClean="0">
                <a:latin typeface="+mn-lt"/>
                <a:cs typeface="Arial" charset="0"/>
              </a:rPr>
              <a:t>postila</a:t>
            </a:r>
          </a:p>
          <a:p>
            <a:pPr eaLnBrk="1" hangingPunct="1">
              <a:defRPr/>
            </a:pPr>
            <a:endParaRPr lang="cs-CZ" sz="28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Citara Nového zákona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kancionál </a:t>
            </a:r>
            <a:r>
              <a:rPr lang="cs-CZ" sz="2000" dirty="0">
                <a:latin typeface="+mn-lt"/>
                <a:cs typeface="Arial" charset="0"/>
              </a:rPr>
              <a:t>(v domácí  oficiální tvorbě  nejčastěji vydávaný)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záměrná volba titulu </a:t>
            </a:r>
            <a:r>
              <a:rPr lang="cs-CZ" sz="2000" dirty="0">
                <a:latin typeface="+mn-lt"/>
                <a:cs typeface="Arial" charset="0"/>
              </a:rPr>
              <a:t>(konkurovat nejznámějšímu protestantskému k.)</a:t>
            </a: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Klíč kacířské bludy k rozeznání otevírající </a:t>
            </a:r>
            <a:r>
              <a:rPr lang="cs-CZ" sz="2000" dirty="0">
                <a:latin typeface="+mn-lt"/>
                <a:cs typeface="Arial" charset="0"/>
              </a:rPr>
              <a:t>(1729)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soupis zakázaných knih → likvidace nekatolické literatury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50825" y="692150"/>
            <a:ext cx="8569325" cy="3970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drama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do centra vývoje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podporováno představiteli řádových škol v Čechách (jezuité, piaristé)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→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rozvoj (jezuitského) školského dramatu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vznik mnohdy velmi efektních divadelních představení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repertoár nevázán na národní literaturu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biblické texty, většinou latina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23528" y="260648"/>
            <a:ext cx="8569325" cy="61245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solidFill>
                  <a:schemeClr val="accent1"/>
                </a:solidFill>
                <a:latin typeface="+mn-lt"/>
                <a:cs typeface="Arial" charset="0"/>
              </a:rPr>
              <a:t>b) neoficiální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(= literatura pololidová a anonymní lidová slovesnost;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značná odlišnost od tvorby oficiální)</a:t>
            </a:r>
          </a:p>
          <a:p>
            <a:pPr eaLnBrk="1" hangingPunct="1">
              <a:defRPr/>
            </a:pPr>
            <a:endParaRPr lang="cs-CZ" sz="28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pololidová tvorba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přechod mezi tvorbou umělou a tvorbou lidovou;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nevzniká v lidovém prostředí, je však pro lid tvořena, ovlivněna tvorbou lidovou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vzniká a rozvíjí se jako projev literární aktivity nižších vrstev měšťanstva a drobné venkovské inteligence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není anonymní, často je autor znám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nežije v ústním lidovém podání, ale v podobě tištěných kramářských písní a knížek lidového čtení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u nás hlavně v 2. pol. 18. st. a v 1. pol. 19. st.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850" y="836613"/>
            <a:ext cx="8424863" cy="3232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a) knížky lidového čtení</a:t>
            </a:r>
            <a:r>
              <a:rPr lang="cs-CZ" sz="2800" b="1" u="sng" dirty="0">
                <a:latin typeface="+mn-lt"/>
                <a:cs typeface="Arial" charset="0"/>
              </a:rPr>
              <a:t>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přinášejí vzdělání + zábavu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témata: středověk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humanistická literatura </a:t>
            </a:r>
            <a:r>
              <a:rPr lang="cs-CZ" sz="2000" dirty="0">
                <a:latin typeface="+mn-lt"/>
                <a:cs typeface="Arial" charset="0"/>
              </a:rPr>
              <a:t>(Faust)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lidová </a:t>
            </a:r>
            <a:r>
              <a:rPr lang="cs-CZ" sz="2000" dirty="0">
                <a:latin typeface="+mn-lt"/>
                <a:cs typeface="Arial" charset="0"/>
              </a:rPr>
              <a:t>(blízko pohádce; číslo 3 v kompozici, šťastný závěr, ďábel </a:t>
            </a:r>
          </a:p>
          <a:p>
            <a:pPr eaLnBrk="1" hangingPunct="1">
              <a:defRPr/>
            </a:pPr>
            <a:r>
              <a:rPr lang="cs-CZ" sz="2000" dirty="0">
                <a:latin typeface="+mn-lt"/>
                <a:cs typeface="Arial" charset="0"/>
              </a:rPr>
              <a:t>                          jako symbol zatracení se mění v čerta – je možno ho přelstít, </a:t>
            </a:r>
          </a:p>
          <a:p>
            <a:pPr eaLnBrk="1" hangingPunct="1">
              <a:defRPr/>
            </a:pPr>
            <a:r>
              <a:rPr lang="cs-CZ" sz="2000" dirty="0">
                <a:latin typeface="+mn-lt"/>
                <a:cs typeface="Arial" charset="0"/>
              </a:rPr>
              <a:t>                          pomáhá chudým proti bohatým)</a:t>
            </a:r>
          </a:p>
          <a:p>
            <a:pPr eaLnBrk="1" hangingPunct="1">
              <a:defRPr/>
            </a:pPr>
            <a:endParaRPr lang="cs-CZ" sz="2400" dirty="0"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750" y="765175"/>
            <a:ext cx="8424863" cy="4278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b) kramářské písně</a:t>
            </a:r>
            <a:endParaRPr lang="cs-CZ" sz="2800" dirty="0">
              <a:latin typeface="Calibri" panose="020F0502020204030204" pitchFamily="34" charset="0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Calibri" panose="020F0502020204030204" pitchFamily="34" charset="0"/>
                <a:cs typeface="Arial" charset="0"/>
              </a:rPr>
              <a:t>- podoba </a:t>
            </a:r>
            <a:r>
              <a:rPr lang="cs-CZ" sz="2800" b="1" dirty="0">
                <a:latin typeface="Calibri" panose="020F0502020204030204" pitchFamily="34" charset="0"/>
                <a:cs typeface="Arial" charset="0"/>
              </a:rPr>
              <a:t>dřevorytem opatřených tisků </a:t>
            </a:r>
          </a:p>
          <a:p>
            <a:pPr eaLnBrk="1" hangingPunct="1">
              <a:defRPr/>
            </a:pPr>
            <a:r>
              <a:rPr lang="cs-CZ" sz="2800" dirty="0">
                <a:latin typeface="Calibri" panose="020F0502020204030204" pitchFamily="34" charset="0"/>
                <a:cs typeface="Arial" charset="0"/>
              </a:rPr>
              <a:t>- prodávány </a:t>
            </a:r>
            <a:r>
              <a:rPr lang="cs-CZ" sz="2800" b="1" dirty="0">
                <a:latin typeface="Calibri" panose="020F0502020204030204" pitchFamily="34" charset="0"/>
                <a:cs typeface="Arial" charset="0"/>
              </a:rPr>
              <a:t>na trzích</a:t>
            </a:r>
            <a:r>
              <a:rPr lang="cs-CZ" sz="2800" dirty="0">
                <a:latin typeface="Calibri" panose="020F0502020204030204" pitchFamily="34" charset="0"/>
                <a:cs typeface="Arial" charset="0"/>
              </a:rPr>
              <a:t> a církevních slavnostech </a:t>
            </a:r>
          </a:p>
          <a:p>
            <a:pPr eaLnBrk="1" hangingPunct="1">
              <a:defRPr/>
            </a:pPr>
            <a:r>
              <a:rPr lang="cs-CZ" sz="2800" dirty="0">
                <a:latin typeface="Calibri" panose="020F0502020204030204" pitchFamily="34" charset="0"/>
                <a:cs typeface="Arial" charset="0"/>
              </a:rPr>
              <a:t>- kramář nabízí výtisky za využití </a:t>
            </a:r>
            <a:r>
              <a:rPr lang="cs-CZ" sz="2800" b="1" dirty="0">
                <a:latin typeface="Calibri" panose="020F0502020204030204" pitchFamily="34" charset="0"/>
                <a:cs typeface="Arial" charset="0"/>
              </a:rPr>
              <a:t>zpěvu, dramatizace  </a:t>
            </a:r>
          </a:p>
          <a:p>
            <a:pPr eaLnBrk="1" hangingPunct="1">
              <a:defRPr/>
            </a:pPr>
            <a:r>
              <a:rPr lang="cs-CZ" sz="2800" dirty="0">
                <a:latin typeface="Calibri" panose="020F0502020204030204" pitchFamily="34" charset="0"/>
                <a:cs typeface="Arial" charset="0"/>
              </a:rPr>
              <a:t>  textu, motivy písně ukazuje na </a:t>
            </a:r>
            <a:r>
              <a:rPr lang="cs-CZ" sz="2800" b="1" dirty="0">
                <a:latin typeface="Calibri" panose="020F0502020204030204" pitchFamily="34" charset="0"/>
                <a:cs typeface="Arial" charset="0"/>
              </a:rPr>
              <a:t>obrázcích</a:t>
            </a:r>
          </a:p>
          <a:p>
            <a:pPr eaLnBrk="1" hangingPunct="1">
              <a:defRPr/>
            </a:pPr>
            <a:r>
              <a:rPr lang="cs-CZ" sz="2800" dirty="0">
                <a:latin typeface="Calibri" panose="020F0502020204030204" pitchFamily="34" charset="0"/>
                <a:cs typeface="Arial" charset="0"/>
              </a:rPr>
              <a:t>-</a:t>
            </a:r>
            <a:r>
              <a:rPr lang="cs-CZ" sz="2800" b="1" dirty="0">
                <a:latin typeface="Calibri" panose="020F0502020204030204" pitchFamily="34" charset="0"/>
                <a:cs typeface="Arial" charset="0"/>
              </a:rPr>
              <a:t> pestrý, atraktivně zpracovaný obsah</a:t>
            </a:r>
            <a:endParaRPr lang="cs-CZ" sz="2800" dirty="0">
              <a:latin typeface="Calibri" panose="020F0502020204030204" pitchFamily="34" charset="0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Calibri" panose="020F0502020204030204" pitchFamily="34" charset="0"/>
                <a:cs typeface="Arial" charset="0"/>
              </a:rPr>
              <a:t>- </a:t>
            </a:r>
            <a:r>
              <a:rPr lang="cs-CZ" sz="2800" b="1" dirty="0">
                <a:latin typeface="Calibri" panose="020F0502020204030204" pitchFamily="34" charset="0"/>
                <a:cs typeface="Arial" charset="0"/>
              </a:rPr>
              <a:t>témata</a:t>
            </a:r>
            <a:r>
              <a:rPr lang="cs-CZ" sz="2800" dirty="0">
                <a:latin typeface="Calibri" panose="020F0502020204030204" pitchFamily="34" charset="0"/>
                <a:cs typeface="Arial" charset="0"/>
              </a:rPr>
              <a:t> náboženská </a:t>
            </a:r>
            <a:r>
              <a:rPr lang="cs-CZ" sz="2000" dirty="0">
                <a:latin typeface="Calibri" panose="020F0502020204030204" pitchFamily="34" charset="0"/>
                <a:cs typeface="Arial" charset="0"/>
              </a:rPr>
              <a:t>(zprávy o poutních místech, zázraky)</a:t>
            </a:r>
          </a:p>
          <a:p>
            <a:pPr eaLnBrk="1" hangingPunct="1">
              <a:defRPr/>
            </a:pPr>
            <a:r>
              <a:rPr lang="cs-CZ" sz="2800" dirty="0">
                <a:latin typeface="Calibri" panose="020F0502020204030204" pitchFamily="34" charset="0"/>
                <a:cs typeface="Arial" charset="0"/>
              </a:rPr>
              <a:t>                 i světská </a:t>
            </a:r>
            <a:r>
              <a:rPr lang="cs-CZ" sz="2000" dirty="0">
                <a:latin typeface="Calibri" panose="020F0502020204030204" pitchFamily="34" charset="0"/>
                <a:cs typeface="Arial" charset="0"/>
              </a:rPr>
              <a:t>(aktuální společenské události – zločin, válka, přírodní </a:t>
            </a:r>
          </a:p>
          <a:p>
            <a:pPr eaLnBrk="1" hangingPunct="1">
              <a:defRPr/>
            </a:pPr>
            <a:r>
              <a:rPr lang="cs-CZ" sz="2000" dirty="0">
                <a:latin typeface="Calibri" panose="020F0502020204030204" pitchFamily="34" charset="0"/>
                <a:cs typeface="Arial" charset="0"/>
              </a:rPr>
              <a:t>                                                katastrofy, milostné vztahy)</a:t>
            </a:r>
          </a:p>
          <a:p>
            <a:pPr eaLnBrk="1" hangingPunct="1">
              <a:defRPr/>
            </a:pPr>
            <a:r>
              <a:rPr lang="cs-CZ" sz="2800" dirty="0">
                <a:latin typeface="Calibri" panose="020F0502020204030204" pitchFamily="34" charset="0"/>
                <a:cs typeface="Arial" charset="0"/>
              </a:rPr>
              <a:t>- mají </a:t>
            </a:r>
            <a:r>
              <a:rPr lang="cs-CZ" sz="2800" b="1" dirty="0">
                <a:latin typeface="Calibri" panose="020F0502020204030204" pitchFamily="34" charset="0"/>
                <a:cs typeface="Arial" charset="0"/>
              </a:rPr>
              <a:t>publicistickou funkci </a:t>
            </a:r>
            <a:r>
              <a:rPr lang="cs-CZ" sz="2800" dirty="0">
                <a:latin typeface="Calibri" panose="020F0502020204030204" pitchFamily="34" charset="0"/>
                <a:cs typeface="Arial" charset="0"/>
              </a:rPr>
              <a:t>– náhrada zpravodajství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288" y="981075"/>
            <a:ext cx="8392810" cy="44012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kramářský styl</a:t>
            </a:r>
            <a:r>
              <a:rPr lang="cs-CZ" sz="2800" dirty="0">
                <a:latin typeface="+mn-lt"/>
                <a:cs typeface="Arial" charset="0"/>
              </a:rPr>
              <a:t>: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     - aktuálnost (často chtěná, komerční zájem)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     - senzace, výjimečnost událostí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     - dramatičnost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     - sentimentálnost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     - oslovení publika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     - ujištění o „aktuálnosti“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     - rozvleklé vypravování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     - stereotypy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                       - poučení a nabádání ke správnému </a:t>
            </a:r>
            <a:r>
              <a:rPr lang="cs-CZ" sz="2800" dirty="0" smtClean="0">
                <a:latin typeface="+mn-lt"/>
                <a:cs typeface="Arial" charset="0"/>
              </a:rPr>
              <a:t>jednání</a:t>
            </a:r>
            <a:endParaRPr lang="cs-CZ" sz="2800" dirty="0">
              <a:latin typeface="+mn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288" y="301625"/>
            <a:ext cx="8497887" cy="6556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c) písmácké kroniky a paměti                           </a:t>
            </a:r>
          </a:p>
          <a:p>
            <a:pPr eaLnBrk="1" hangingPunct="1">
              <a:defRPr/>
            </a:pPr>
            <a:r>
              <a:rPr lang="cs-CZ" sz="2800" i="1" dirty="0">
                <a:latin typeface="+mn-lt"/>
                <a:cs typeface="Arial" charset="0"/>
              </a:rPr>
              <a:t>- </a:t>
            </a:r>
            <a:r>
              <a:rPr lang="cs-CZ" sz="2800" b="1" dirty="0">
                <a:latin typeface="+mn-lt"/>
                <a:cs typeface="Arial" charset="0"/>
              </a:rPr>
              <a:t>písmák</a:t>
            </a:r>
            <a:r>
              <a:rPr lang="cs-CZ" sz="2800" dirty="0">
                <a:latin typeface="+mn-lt"/>
                <a:cs typeface="Arial" charset="0"/>
              </a:rPr>
              <a:t> = člověk </a:t>
            </a:r>
            <a:r>
              <a:rPr lang="cs-CZ" sz="2800" b="1" dirty="0">
                <a:latin typeface="+mn-lt"/>
                <a:cs typeface="Arial" charset="0"/>
              </a:rPr>
              <a:t>z prostého lidu </a:t>
            </a:r>
            <a:r>
              <a:rPr lang="cs-CZ" sz="2800" dirty="0">
                <a:latin typeface="+mn-lt"/>
                <a:cs typeface="Arial" charset="0"/>
              </a:rPr>
              <a:t>se zálibou v četbě vážné literatury (zpočátku bible); o tom, co četl, o čem hloubal, si dělal poznámky, sám psal;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písmácká literatura často obsahuje opisy důležitých listin, přejaté verše, výpisky z četby atp. – </a:t>
            </a:r>
            <a:r>
              <a:rPr lang="cs-CZ" sz="2800" b="1" dirty="0">
                <a:latin typeface="+mn-lt"/>
                <a:cs typeface="Arial" charset="0"/>
              </a:rPr>
              <a:t>„dokumentuje“ </a:t>
            </a:r>
            <a:r>
              <a:rPr lang="cs-CZ" sz="2800" dirty="0">
                <a:latin typeface="+mn-lt"/>
                <a:cs typeface="Arial" charset="0"/>
              </a:rPr>
              <a:t>svou dobu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 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František Jan Vavák   </a:t>
            </a: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rychtář; nejvýraznější představitel písmácké prózy (Knihy pamětní), zaznamenal i lidové obřadní písně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 </a:t>
            </a: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Jiří Volný</a:t>
            </a: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ovčák; skládal nenáročné zábavné písně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(Veselé písně J. Volného)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Zástupný symbol pro obsah 2"/>
          <p:cNvSpPr>
            <a:spLocks noGrp="1"/>
          </p:cNvSpPr>
          <p:nvPr>
            <p:ph idx="4294967295"/>
          </p:nvPr>
        </p:nvSpPr>
        <p:spPr>
          <a:xfrm>
            <a:off x="396875" y="1920875"/>
            <a:ext cx="8353425" cy="244475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altLang="cs-CZ" sz="3000" b="1" dirty="0" smtClean="0"/>
              <a:t>české baroko </a:t>
            </a:r>
            <a:r>
              <a:rPr lang="cs-CZ" altLang="cs-CZ" sz="3000" dirty="0" smtClean="0"/>
              <a:t>(X barokní kultura Z a J Evropy) </a:t>
            </a:r>
          </a:p>
          <a:p>
            <a:pPr marL="0" indent="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altLang="cs-CZ" sz="3000" dirty="0" smtClean="0"/>
              <a:t>spojeno s protireformací </a:t>
            </a:r>
          </a:p>
          <a:p>
            <a:pPr marL="0" indent="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altLang="cs-CZ" sz="3000" dirty="0" smtClean="0"/>
              <a:t>→ má povahu vysloveně </a:t>
            </a:r>
            <a:r>
              <a:rPr lang="cs-CZ" altLang="cs-CZ" sz="3000" b="1" dirty="0" smtClean="0"/>
              <a:t>náboženskou</a:t>
            </a:r>
            <a:r>
              <a:rPr lang="cs-CZ" altLang="cs-CZ" sz="3000" dirty="0" smtClean="0"/>
              <a:t> </a:t>
            </a:r>
          </a:p>
          <a:p>
            <a:pPr marL="0" indent="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cs-CZ" altLang="cs-CZ" sz="3000" dirty="0" smtClean="0"/>
          </a:p>
          <a:p>
            <a:pPr marL="0" indent="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altLang="cs-CZ" sz="3000" dirty="0" smtClean="0"/>
              <a:t>- české </a:t>
            </a:r>
            <a:r>
              <a:rPr lang="cs-CZ" altLang="cs-CZ" sz="3000" b="1" dirty="0" smtClean="0"/>
              <a:t>literární</a:t>
            </a:r>
            <a:r>
              <a:rPr lang="cs-CZ" altLang="cs-CZ" sz="3000" dirty="0" smtClean="0"/>
              <a:t> baroko (X výtvarné a hudební baroko) </a:t>
            </a:r>
            <a:r>
              <a:rPr lang="cs-CZ" altLang="cs-CZ" sz="3000" b="1" dirty="0" smtClean="0"/>
              <a:t>poměrně chudé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cs-CZ" altLang="cs-CZ" dirty="0" smtClean="0"/>
          </a:p>
        </p:txBody>
      </p:sp>
      <p:sp>
        <p:nvSpPr>
          <p:cNvPr id="6147" name="Nadpis 1"/>
          <p:cNvSpPr>
            <a:spLocks noGrp="1"/>
          </p:cNvSpPr>
          <p:nvPr>
            <p:ph type="title" idx="4294967295"/>
          </p:nvPr>
        </p:nvSpPr>
        <p:spPr>
          <a:xfrm>
            <a:off x="396875" y="188913"/>
            <a:ext cx="7886700" cy="1325562"/>
          </a:xfrm>
        </p:spPr>
        <p:txBody>
          <a:bodyPr/>
          <a:lstStyle/>
          <a:p>
            <a:pPr eaLnBrk="1" hangingPunct="1"/>
            <a:r>
              <a:rPr lang="cs-CZ" altLang="cs-CZ" sz="2800" b="1" smtClean="0"/>
              <a:t>Poznámka:</a:t>
            </a:r>
            <a:endParaRPr lang="cs-CZ" altLang="cs-CZ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ovéPole 1"/>
          <p:cNvSpPr txBox="1">
            <a:spLocks noChangeArrowheads="1"/>
          </p:cNvSpPr>
          <p:nvPr/>
        </p:nvSpPr>
        <p:spPr bwMode="auto">
          <a:xfrm>
            <a:off x="468313" y="115888"/>
            <a:ext cx="8135937" cy="655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800" b="1" dirty="0">
                <a:latin typeface="Calibri" panose="020F0502020204030204" pitchFamily="34" charset="0"/>
              </a:rPr>
              <a:t>d) interludia = intermedia = mezihry</a:t>
            </a:r>
          </a:p>
          <a:p>
            <a:pPr eaLnBrk="1" hangingPunct="1"/>
            <a:r>
              <a:rPr lang="cs-CZ" altLang="cs-CZ" sz="2800" dirty="0">
                <a:latin typeface="Calibri" panose="020F0502020204030204" pitchFamily="34" charset="0"/>
              </a:rPr>
              <a:t>- interludium (z lat. inter = mezi, </a:t>
            </a:r>
            <a:r>
              <a:rPr lang="cs-CZ" altLang="cs-CZ" sz="2800" dirty="0" err="1">
                <a:latin typeface="Calibri" panose="020F0502020204030204" pitchFamily="34" charset="0"/>
              </a:rPr>
              <a:t>ludus</a:t>
            </a:r>
            <a:r>
              <a:rPr lang="cs-CZ" altLang="cs-CZ" sz="2800" dirty="0">
                <a:latin typeface="Calibri" panose="020F0502020204030204" pitchFamily="34" charset="0"/>
              </a:rPr>
              <a:t> = hra)</a:t>
            </a:r>
          </a:p>
          <a:p>
            <a:pPr eaLnBrk="1" hangingPunct="1"/>
            <a:r>
              <a:rPr lang="cs-CZ" altLang="cs-CZ" sz="2800" dirty="0">
                <a:latin typeface="Calibri" panose="020F0502020204030204" pitchFamily="34" charset="0"/>
              </a:rPr>
              <a:t>  intermedium (z lat. inter = mezi, </a:t>
            </a:r>
            <a:r>
              <a:rPr lang="cs-CZ" altLang="cs-CZ" sz="2800" dirty="0" err="1">
                <a:latin typeface="Calibri" panose="020F0502020204030204" pitchFamily="34" charset="0"/>
              </a:rPr>
              <a:t>medius</a:t>
            </a:r>
            <a:r>
              <a:rPr lang="cs-CZ" altLang="cs-CZ" sz="2800" dirty="0">
                <a:latin typeface="Calibri" panose="020F0502020204030204" pitchFamily="34" charset="0"/>
              </a:rPr>
              <a:t> = střední část  </a:t>
            </a:r>
          </a:p>
          <a:p>
            <a:pPr eaLnBrk="1" hangingPunct="1"/>
            <a:r>
              <a:rPr lang="cs-CZ" altLang="cs-CZ" sz="2800" dirty="0">
                <a:latin typeface="Calibri" panose="020F0502020204030204" pitchFamily="34" charset="0"/>
              </a:rPr>
              <a:t>  mezi dvěma lhůtami)</a:t>
            </a:r>
          </a:p>
          <a:p>
            <a:pPr eaLnBrk="1" hangingPunct="1"/>
            <a:endParaRPr lang="cs-CZ" altLang="cs-CZ" sz="2800" dirty="0">
              <a:latin typeface="Calibri" panose="020F0502020204030204" pitchFamily="34" charset="0"/>
            </a:endParaRPr>
          </a:p>
          <a:p>
            <a:pPr eaLnBrk="1" hangingPunct="1"/>
            <a:r>
              <a:rPr lang="cs-CZ" altLang="cs-CZ" sz="2800" dirty="0">
                <a:latin typeface="Calibri" panose="020F0502020204030204" pitchFamily="34" charset="0"/>
              </a:rPr>
              <a:t>= krátká, většinou komická hra nebo scéna hraná jako mezihra mezi dějstvími samostatné vážné hry; </a:t>
            </a:r>
          </a:p>
          <a:p>
            <a:pPr eaLnBrk="1" hangingPunct="1"/>
            <a:r>
              <a:rPr lang="cs-CZ" altLang="cs-CZ" sz="2800" dirty="0">
                <a:latin typeface="Calibri" panose="020F0502020204030204" pitchFamily="34" charset="0"/>
              </a:rPr>
              <a:t>v 17. st. již provozovaná samostatně</a:t>
            </a:r>
          </a:p>
          <a:p>
            <a:pPr eaLnBrk="1" hangingPunct="1"/>
            <a:endParaRPr lang="cs-CZ" altLang="cs-CZ" sz="2800" dirty="0">
              <a:latin typeface="Calibri" panose="020F0502020204030204" pitchFamily="34" charset="0"/>
            </a:endParaRPr>
          </a:p>
          <a:p>
            <a:pPr eaLnBrk="1" hangingPunct="1"/>
            <a:r>
              <a:rPr lang="cs-CZ" altLang="cs-CZ" sz="2800" dirty="0">
                <a:latin typeface="Calibri" panose="020F0502020204030204" pitchFamily="34" charset="0"/>
              </a:rPr>
              <a:t>- hrávali je obvykle učitelé a jejich žáci, </a:t>
            </a:r>
          </a:p>
          <a:p>
            <a:pPr eaLnBrk="1" hangingPunct="1"/>
            <a:r>
              <a:rPr lang="cs-CZ" altLang="cs-CZ" sz="2800" dirty="0">
                <a:latin typeface="Calibri" panose="020F0502020204030204" pitchFamily="34" charset="0"/>
              </a:rPr>
              <a:t>hlavně o masopustu a jiných venkovských svátcích</a:t>
            </a:r>
          </a:p>
          <a:p>
            <a:pPr eaLnBrk="1" hangingPunct="1"/>
            <a:endParaRPr lang="cs-CZ" altLang="cs-CZ" sz="2800" dirty="0">
              <a:latin typeface="Calibri" panose="020F0502020204030204" pitchFamily="34" charset="0"/>
            </a:endParaRPr>
          </a:p>
          <a:p>
            <a:pPr eaLnBrk="1" hangingPunct="1"/>
            <a:r>
              <a:rPr lang="cs-CZ" altLang="cs-CZ" sz="2800" dirty="0">
                <a:latin typeface="Calibri" panose="020F0502020204030204" pitchFamily="34" charset="0"/>
              </a:rPr>
              <a:t>- náměty ze selského života, </a:t>
            </a:r>
          </a:p>
          <a:p>
            <a:pPr eaLnBrk="1" hangingPunct="1"/>
            <a:r>
              <a:rPr lang="cs-CZ" altLang="cs-CZ" sz="2800" dirty="0">
                <a:latin typeface="Calibri" panose="020F0502020204030204" pitchFamily="34" charset="0"/>
              </a:rPr>
              <a:t>zachycují svízelné postavení rolníků (zdravý smysl </a:t>
            </a:r>
          </a:p>
          <a:p>
            <a:pPr eaLnBrk="1" hangingPunct="1"/>
            <a:r>
              <a:rPr lang="cs-CZ" altLang="cs-CZ" sz="2800" dirty="0">
                <a:latin typeface="Calibri" panose="020F0502020204030204" pitchFamily="34" charset="0"/>
              </a:rPr>
              <a:t>pro skutečnost)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0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0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50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50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50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50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50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505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505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505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4213" y="476250"/>
            <a:ext cx="7632700" cy="56943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Václav František Kocmánek</a:t>
            </a: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kantor; autor interludií (kritika sedláka)</a:t>
            </a:r>
          </a:p>
          <a:p>
            <a:pPr eaLnBrk="1" hangingPunct="1">
              <a:defRPr/>
            </a:pPr>
            <a:endParaRPr lang="cs-CZ" sz="28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 err="1">
                <a:latin typeface="+mn-lt"/>
                <a:cs typeface="Arial" charset="0"/>
              </a:rPr>
              <a:t>Lamentatio</a:t>
            </a:r>
            <a:r>
              <a:rPr lang="cs-CZ" sz="2800" b="1" dirty="0">
                <a:latin typeface="+mn-lt"/>
                <a:cs typeface="Arial" charset="0"/>
              </a:rPr>
              <a:t> </a:t>
            </a:r>
            <a:r>
              <a:rPr lang="cs-CZ" sz="2800" b="1" dirty="0" err="1">
                <a:latin typeface="+mn-lt"/>
                <a:cs typeface="Arial" charset="0"/>
              </a:rPr>
              <a:t>rusticana</a:t>
            </a:r>
            <a:r>
              <a:rPr lang="cs-CZ" sz="2800" b="1" dirty="0">
                <a:latin typeface="+mn-lt"/>
                <a:cs typeface="Arial" charset="0"/>
              </a:rPr>
              <a:t> (Lamentace venkovanů) 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= skladba (titul latinský, práce česká)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naturalisticky zachycuje válečné útrapy venkovských lidí (očima člověka o stupeň výše)</a:t>
            </a:r>
          </a:p>
          <a:p>
            <a:pPr eaLnBrk="1" hangingPunct="1">
              <a:defRPr/>
            </a:pPr>
            <a:r>
              <a:rPr lang="cs-CZ" sz="2800" dirty="0">
                <a:latin typeface="+mn-lt"/>
                <a:cs typeface="Arial" charset="0"/>
              </a:rPr>
              <a:t>- obsahuje tzv. </a:t>
            </a:r>
            <a:r>
              <a:rPr lang="cs-CZ" sz="2800" b="1" dirty="0">
                <a:latin typeface="+mn-lt"/>
                <a:cs typeface="Arial" charset="0"/>
              </a:rPr>
              <a:t>selský otčenáš </a:t>
            </a:r>
            <a:r>
              <a:rPr lang="cs-CZ" sz="2800" dirty="0">
                <a:latin typeface="+mn-lt"/>
                <a:cs typeface="Arial" charset="0"/>
              </a:rPr>
              <a:t>= skladba o selském životě, poslední verše jednotlivých slok postupně skládaly modlitbu</a:t>
            </a:r>
          </a:p>
          <a:p>
            <a:pPr marL="342900" indent="-342900" eaLnBrk="1" hangingPunct="1">
              <a:buFontTx/>
              <a:buChar char="-"/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endParaRPr lang="cs-CZ" sz="28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cs-CZ" sz="2800" b="1" dirty="0">
                <a:latin typeface="+mn-lt"/>
                <a:cs typeface="Arial" charset="0"/>
              </a:rPr>
              <a:t>e) loutkové divadlo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Obdélník 1"/>
          <p:cNvSpPr>
            <a:spLocks noChangeArrowheads="1"/>
          </p:cNvSpPr>
          <p:nvPr/>
        </p:nvSpPr>
        <p:spPr bwMode="auto">
          <a:xfrm>
            <a:off x="600075" y="587375"/>
            <a:ext cx="778834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1600" dirty="0" smtClean="0">
                <a:latin typeface="+mn-lt"/>
              </a:rPr>
              <a:t>Zdroj:</a:t>
            </a:r>
            <a:endParaRPr lang="cs-CZ" altLang="cs-CZ" sz="1600" dirty="0">
              <a:latin typeface="+mn-lt"/>
            </a:endParaRPr>
          </a:p>
          <a:p>
            <a:pPr eaLnBrk="1" hangingPunct="1"/>
            <a:r>
              <a:rPr lang="cs-CZ" altLang="cs-CZ" sz="1600" dirty="0">
                <a:latin typeface="+mn-lt"/>
              </a:rPr>
              <a:t>archiv </a:t>
            </a:r>
            <a:r>
              <a:rPr lang="cs-CZ" altLang="cs-CZ" sz="1600" dirty="0" smtClean="0">
                <a:latin typeface="+mn-lt"/>
              </a:rPr>
              <a:t>autorky</a:t>
            </a:r>
          </a:p>
          <a:p>
            <a:pPr eaLnBrk="1" hangingPunct="1"/>
            <a:endParaRPr lang="cs-CZ" altLang="cs-CZ" sz="1600" dirty="0">
              <a:latin typeface="+mn-lt"/>
            </a:endParaRPr>
          </a:p>
          <a:p>
            <a:pPr eaLnBrk="1" hangingPunct="1"/>
            <a:r>
              <a:rPr lang="cs-CZ" sz="1600" dirty="0" smtClean="0">
                <a:latin typeface="+mn-lt"/>
              </a:rPr>
              <a:t>obr 1: KOMENSKÝ</a:t>
            </a:r>
            <a:r>
              <a:rPr lang="cs-CZ" sz="1600" dirty="0">
                <a:latin typeface="+mn-lt"/>
              </a:rPr>
              <a:t>, Jan Amos. </a:t>
            </a:r>
            <a:r>
              <a:rPr lang="cs-CZ" sz="1600" i="1" dirty="0">
                <a:latin typeface="+mn-lt"/>
              </a:rPr>
              <a:t>http://cs.wikipedia.org</a:t>
            </a:r>
            <a:r>
              <a:rPr lang="cs-CZ" sz="1600" dirty="0">
                <a:latin typeface="+mn-lt"/>
              </a:rPr>
              <a:t> [online]. 1623 [cit. </a:t>
            </a:r>
            <a:r>
              <a:rPr lang="cs-CZ" sz="1600" smtClean="0">
                <a:latin typeface="+mn-lt"/>
              </a:rPr>
              <a:t>13.1.2013]. </a:t>
            </a:r>
            <a:endParaRPr lang="cs-CZ" sz="1600" dirty="0" smtClean="0">
              <a:latin typeface="+mn-lt"/>
            </a:endParaRPr>
          </a:p>
          <a:p>
            <a:pPr eaLnBrk="1" hangingPunct="1"/>
            <a:r>
              <a:rPr lang="cs-CZ" sz="1600" dirty="0" smtClean="0">
                <a:latin typeface="+mn-lt"/>
              </a:rPr>
              <a:t>Dostupný </a:t>
            </a:r>
            <a:r>
              <a:rPr lang="cs-CZ" sz="1600" dirty="0">
                <a:latin typeface="+mn-lt"/>
              </a:rPr>
              <a:t>na WWW: http://cs.wikipedia.org/wiki/Soubor:Labyrint_sveta.jpg </a:t>
            </a:r>
            <a:endParaRPr lang="cs-CZ" altLang="cs-CZ" sz="16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2800" b="1" dirty="0" smtClean="0">
                <a:solidFill>
                  <a:schemeClr val="accent1">
                    <a:lumMod val="75000"/>
                  </a:schemeClr>
                </a:solidFill>
              </a:rPr>
              <a:t>Společensko-historická situace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altLang="cs-CZ" sz="2800" b="1" dirty="0" smtClean="0"/>
              <a:t>- stavovské povstání </a:t>
            </a:r>
            <a:r>
              <a:rPr lang="cs-CZ" altLang="cs-CZ" sz="2400" dirty="0" smtClean="0"/>
              <a:t>(zahájeno 1618) </a:t>
            </a:r>
          </a:p>
          <a:p>
            <a:pPr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2800" dirty="0" smtClean="0"/>
              <a:t>   = vyvrcholení politických rozporů – šlechta X města, </a:t>
            </a:r>
          </a:p>
          <a:p>
            <a:pPr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2800" dirty="0" smtClean="0"/>
              <a:t>   protestantská většina X katolická menšina</a:t>
            </a:r>
          </a:p>
          <a:p>
            <a:pPr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2800" dirty="0" smtClean="0"/>
              <a:t>    </a:t>
            </a:r>
          </a:p>
          <a:p>
            <a:pPr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2800" dirty="0" smtClean="0"/>
              <a:t>    → Habsburkové zbaveni moci </a:t>
            </a:r>
          </a:p>
          <a:p>
            <a:pPr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2400" dirty="0" smtClean="0"/>
              <a:t>         (králem Fridrich V.  Falcký, vůdce Protestantské unie), </a:t>
            </a:r>
          </a:p>
          <a:p>
            <a:pPr eaLnBrk="1" fontAlgn="auto" hangingPunct="1"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r>
              <a:rPr lang="cs-CZ" altLang="cs-CZ" sz="2800" dirty="0" smtClean="0"/>
              <a:t>         vypuzen také jezuitský řád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68313" y="260350"/>
            <a:ext cx="8280400" cy="63103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indent="-57150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2800" b="1" dirty="0">
                <a:latin typeface="+mn-lt"/>
                <a:cs typeface="+mn-cs"/>
              </a:rPr>
              <a:t>změna</a:t>
            </a:r>
            <a:r>
              <a:rPr lang="cs-CZ" sz="2800" dirty="0">
                <a:latin typeface="+mn-lt"/>
                <a:cs typeface="+mn-cs"/>
              </a:rPr>
              <a:t> situace a nové společenské poměry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b="1" dirty="0">
                <a:latin typeface="+mn-lt"/>
                <a:cs typeface="+mn-cs"/>
              </a:rPr>
              <a:t>       v důsledku porážky nekatolických vojsk</a:t>
            </a:r>
            <a:r>
              <a:rPr lang="cs-CZ" sz="2400" dirty="0">
                <a:latin typeface="+mn-lt"/>
                <a:cs typeface="+mn-cs"/>
              </a:rPr>
              <a:t>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dirty="0">
                <a:latin typeface="+mn-lt"/>
                <a:cs typeface="+mn-cs"/>
              </a:rPr>
              <a:t>        </a:t>
            </a:r>
            <a:r>
              <a:rPr lang="cs-CZ" sz="2000" dirty="0">
                <a:latin typeface="+mn-lt"/>
                <a:cs typeface="+mn-cs"/>
              </a:rPr>
              <a:t>(Bílá hora 8. 11. 1620)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 sz="1600" dirty="0">
              <a:latin typeface="+mn-lt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dirty="0">
                <a:latin typeface="+mn-lt"/>
                <a:cs typeface="+mn-cs"/>
              </a:rPr>
              <a:t>        </a:t>
            </a:r>
            <a:r>
              <a:rPr lang="cs-CZ" sz="2800" dirty="0">
                <a:latin typeface="+mn-lt"/>
                <a:cs typeface="+mn-cs"/>
              </a:rPr>
              <a:t>→ trest smrti pro přední účastníky odboje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+mn-cs"/>
              </a:rPr>
              <a:t>            </a:t>
            </a:r>
            <a:r>
              <a:rPr lang="cs-CZ" sz="2000" dirty="0">
                <a:latin typeface="+mn-lt"/>
                <a:cs typeface="+mn-cs"/>
              </a:rPr>
              <a:t>(Staroměstské náměstí 21. 6. 1621)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+mn-cs"/>
              </a:rPr>
              <a:t>       → ztráta majetku odbojné šlechty a měšťanstva +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+mn-cs"/>
              </a:rPr>
              <a:t>            </a:t>
            </a:r>
            <a:r>
              <a:rPr lang="cs-CZ" sz="2800" dirty="0" smtClean="0">
                <a:latin typeface="+mn-lt"/>
                <a:cs typeface="+mn-cs"/>
              </a:rPr>
              <a:t>vypovězení </a:t>
            </a:r>
            <a:r>
              <a:rPr lang="cs-CZ" sz="2800" dirty="0">
                <a:latin typeface="+mn-lt"/>
                <a:cs typeface="+mn-cs"/>
              </a:rPr>
              <a:t>ze země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+mn-cs"/>
              </a:rPr>
              <a:t>       </a:t>
            </a:r>
            <a:r>
              <a:rPr lang="cs-CZ" sz="2800" dirty="0" smtClean="0">
                <a:latin typeface="+mn-lt"/>
                <a:cs typeface="+mn-cs"/>
              </a:rPr>
              <a:t>→ </a:t>
            </a:r>
            <a:r>
              <a:rPr lang="cs-CZ" sz="2800" dirty="0">
                <a:latin typeface="+mn-lt"/>
                <a:cs typeface="+mn-cs"/>
              </a:rPr>
              <a:t>ztráta téměř všech politických práv měšťanstva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+mn-cs"/>
              </a:rPr>
              <a:t>       </a:t>
            </a:r>
            <a:r>
              <a:rPr lang="cs-CZ" sz="2800" dirty="0" smtClean="0">
                <a:latin typeface="+mn-lt"/>
                <a:cs typeface="+mn-cs"/>
              </a:rPr>
              <a:t>→ </a:t>
            </a:r>
            <a:r>
              <a:rPr lang="cs-CZ" sz="2800" dirty="0">
                <a:latin typeface="+mn-lt"/>
                <a:cs typeface="+mn-cs"/>
              </a:rPr>
              <a:t>emigrace podstatné části vzdělanců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+mn-cs"/>
              </a:rPr>
              <a:t>     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+mn-cs"/>
              </a:rPr>
              <a:t>        nutno připočíst také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+mn-cs"/>
              </a:rPr>
              <a:t>        → hospodářský úpadek země </a:t>
            </a:r>
            <a:r>
              <a:rPr lang="cs-CZ" sz="2000" dirty="0">
                <a:latin typeface="+mn-lt"/>
                <a:cs typeface="+mn-cs"/>
              </a:rPr>
              <a:t>(od počátku 17. st.)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+mn-cs"/>
              </a:rPr>
              <a:t>        → třicetiletá válka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+mn-cs"/>
              </a:rPr>
              <a:t>        → mor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3850" y="549275"/>
            <a:ext cx="8424863" cy="48323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dirty="0">
                <a:latin typeface="Arial" charset="0"/>
                <a:cs typeface="Arial" charset="0"/>
              </a:rPr>
              <a:t> </a:t>
            </a:r>
            <a:r>
              <a:rPr lang="cs-CZ" sz="2400" dirty="0">
                <a:latin typeface="+mn-lt"/>
                <a:cs typeface="Arial" charset="0"/>
              </a:rPr>
              <a:t>→</a:t>
            </a:r>
            <a:r>
              <a:rPr lang="cs-CZ" sz="2400" dirty="0">
                <a:latin typeface="Arial" charset="0"/>
                <a:cs typeface="Arial" charset="0"/>
              </a:rPr>
              <a:t> </a:t>
            </a:r>
            <a:r>
              <a:rPr lang="cs-CZ" sz="2800" dirty="0">
                <a:latin typeface="+mn-lt"/>
                <a:cs typeface="Arial" charset="0"/>
              </a:rPr>
              <a:t>působení </a:t>
            </a:r>
            <a:r>
              <a:rPr lang="cs-CZ" sz="2800" b="1" dirty="0">
                <a:latin typeface="+mn-lt"/>
                <a:cs typeface="Arial" charset="0"/>
              </a:rPr>
              <a:t>Obnoveného zřízení zemského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Arial" charset="0"/>
              </a:rPr>
              <a:t>      </a:t>
            </a:r>
            <a:r>
              <a:rPr lang="cs-CZ" sz="2000" dirty="0">
                <a:latin typeface="+mn-lt"/>
                <a:cs typeface="Arial" charset="0"/>
              </a:rPr>
              <a:t>= zákon vydaný Ferdinandem II.  (1627 Čechy, 1628 Morava):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Arial" charset="0"/>
              </a:rPr>
              <a:t>      - potvrzena dědičnost Habsburků na českém trůně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Arial" charset="0"/>
              </a:rPr>
              <a:t>      - omezena práva stavů ve prospěch panovníka a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Arial" charset="0"/>
              </a:rPr>
              <a:t>        duchovenstva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Arial" charset="0"/>
              </a:rPr>
              <a:t>      - němčina zrovnoprávněna s češtinou → čeština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Arial" charset="0"/>
              </a:rPr>
              <a:t>        vytlačována z postavení veřejného jazyka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Arial" charset="0"/>
              </a:rPr>
              <a:t>      - povoleno jediné katolické náboženství → odchod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Arial" charset="0"/>
              </a:rPr>
              <a:t>        podstatné části protestantské inteligence do exilu;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Arial" charset="0"/>
              </a:rPr>
              <a:t>        poddaní nuceni katolickou víru přijmout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  <a:cs typeface="Arial" charset="0"/>
              </a:rPr>
              <a:t>        (pokles počtu obyvatel o více než 1/3)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468313" y="620713"/>
            <a:ext cx="8207375" cy="433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 eaLnBrk="1" hangingPunct="1">
              <a:buFont typeface="Wingdings" panose="05000000000000000000" pitchFamily="2" charset="2"/>
              <a:buChar char="§"/>
              <a:defRPr/>
            </a:pPr>
            <a:r>
              <a:rPr lang="cs-CZ" altLang="cs-CZ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uzavření tzv. </a:t>
            </a:r>
            <a:r>
              <a:rPr lang="cs-CZ" altLang="cs-CZ" sz="2800" b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vestfálského míru</a:t>
            </a:r>
            <a:r>
              <a:rPr lang="cs-CZ" altLang="cs-CZ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= </a:t>
            </a:r>
            <a:r>
              <a:rPr lang="cs-CZ" altLang="cs-CZ" sz="2800" dirty="0" smtClean="0">
                <a:latin typeface="Calibri" panose="020F0502020204030204" pitchFamily="34" charset="0"/>
                <a:sym typeface="Wingdings 3" panose="05040102010807070707" pitchFamily="18" charset="2"/>
              </a:rPr>
              <a:t>konec </a:t>
            </a:r>
            <a:r>
              <a:rPr lang="cs-CZ" altLang="cs-CZ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třicetileté války</a:t>
            </a:r>
          </a:p>
          <a:p>
            <a:pPr eaLnBrk="1" hangingPunct="1">
              <a:defRPr/>
            </a:pPr>
            <a:r>
              <a:rPr lang="cs-CZ" altLang="cs-CZ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    </a:t>
            </a:r>
          </a:p>
          <a:p>
            <a:pPr eaLnBrk="1" hangingPunct="1">
              <a:defRPr/>
            </a:pPr>
            <a:r>
              <a:rPr lang="cs-CZ" altLang="cs-CZ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    → konec nadějí českých emigrantů na návrat domů; </a:t>
            </a:r>
          </a:p>
          <a:p>
            <a:pPr eaLnBrk="1" hangingPunct="1">
              <a:defRPr/>
            </a:pPr>
            <a:r>
              <a:rPr lang="cs-CZ" altLang="cs-CZ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         Habsburkům potvrzeno držení Čech,  Moravy a   </a:t>
            </a:r>
          </a:p>
          <a:p>
            <a:pPr eaLnBrk="1" hangingPunct="1">
              <a:defRPr/>
            </a:pPr>
            <a:r>
              <a:rPr lang="cs-CZ" altLang="cs-CZ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         Slezska </a:t>
            </a:r>
          </a:p>
          <a:p>
            <a:pPr>
              <a:defRPr/>
            </a:pPr>
            <a:r>
              <a:rPr lang="cs-CZ" altLang="cs-CZ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   </a:t>
            </a:r>
          </a:p>
          <a:p>
            <a:pPr>
              <a:defRPr/>
            </a:pPr>
            <a:r>
              <a:rPr lang="cs-CZ" altLang="cs-CZ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    = vytvořeny předpoklady pro vznik absolutistické </a:t>
            </a:r>
          </a:p>
          <a:p>
            <a:pPr>
              <a:defRPr/>
            </a:pPr>
            <a:r>
              <a:rPr lang="cs-CZ" altLang="cs-CZ" sz="28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       monarchie</a:t>
            </a:r>
            <a:endParaRPr lang="cs-CZ" altLang="cs-CZ" sz="2800" dirty="0" smtClean="0">
              <a:latin typeface="Calibri" panose="020F0502020204030204" pitchFamily="34" charset="0"/>
            </a:endParaRPr>
          </a:p>
          <a:p>
            <a:pPr>
              <a:defRPr/>
            </a:pPr>
            <a:endParaRPr lang="cs-CZ" altLang="cs-CZ" sz="2400" dirty="0" smtClean="0">
              <a:latin typeface="Gill Sans MT" panose="020B0502020104020203" pitchFamily="34" charset="-1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3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2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990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2800" b="1" dirty="0" smtClean="0"/>
              <a:t/>
            </a:r>
            <a:br>
              <a:rPr lang="cs-CZ" altLang="cs-CZ" sz="2800" b="1" dirty="0" smtClean="0"/>
            </a:br>
            <a:r>
              <a:rPr lang="cs-CZ" altLang="cs-CZ" sz="3100" b="1" dirty="0" smtClean="0">
                <a:solidFill>
                  <a:schemeClr val="accent1"/>
                </a:solidFill>
              </a:rPr>
              <a:t>Odraz této situace v písemnictví</a:t>
            </a:r>
            <a:br>
              <a:rPr lang="cs-CZ" altLang="cs-CZ" sz="3100" b="1" dirty="0" smtClean="0">
                <a:solidFill>
                  <a:schemeClr val="accent1"/>
                </a:solidFill>
              </a:rPr>
            </a:br>
            <a:endParaRPr lang="cs-CZ" altLang="cs-CZ" sz="3100" dirty="0" smtClean="0">
              <a:solidFill>
                <a:schemeClr val="accent1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8313" y="1052513"/>
            <a:ext cx="8229600" cy="5053012"/>
          </a:xfrm>
        </p:spPr>
        <p:txBody>
          <a:bodyPr rtlCol="0">
            <a:noAutofit/>
          </a:bodyPr>
          <a:lstStyle/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cs-CZ" altLang="cs-CZ" sz="2800" dirty="0" smtClean="0"/>
              <a:t>- zúžena domácí čtenářská i autorská základna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cs-CZ" altLang="cs-CZ" sz="2800" dirty="0" smtClean="0"/>
              <a:t>- zaměření literatury = téměř jednostranně náboženské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altLang="cs-CZ" sz="2800" dirty="0" smtClean="0"/>
              <a:t>tematické zúžení (tlak a zásahy  úřadů a církve,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altLang="cs-CZ" sz="2800" dirty="0" smtClean="0"/>
              <a:t>  hlavně jezuitského řádu - kontrola celé literární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cs-CZ" altLang="cs-CZ" sz="2800" dirty="0" smtClean="0"/>
              <a:t>  produkce)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altLang="cs-CZ" sz="2800" dirty="0" smtClean="0"/>
              <a:t>sílí pocit marnosti světa, úvahy o smrti a posmrtném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cs-CZ" altLang="cs-CZ" sz="2800" dirty="0" smtClean="0"/>
              <a:t>  životě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altLang="cs-CZ" sz="2800" dirty="0" smtClean="0"/>
              <a:t>otevřena půda pro ohlasy cizích kulturních vlivů 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altLang="cs-CZ" sz="2800" dirty="0" smtClean="0"/>
              <a:t>  (italská, španělská, německá katolická literatura) –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altLang="cs-CZ" sz="2800" dirty="0" smtClean="0"/>
              <a:t>  protiváhou domácí potlačované tradice,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cs-CZ" altLang="cs-CZ" sz="2800" dirty="0" smtClean="0"/>
              <a:t>  protireformace ničí svazky s husitstvím a reformací)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1413</TotalTime>
  <Words>2343</Words>
  <Application>Microsoft Office PowerPoint</Application>
  <PresentationFormat>Affichage à l'écran (4:3)</PresentationFormat>
  <Paragraphs>431</Paragraphs>
  <Slides>42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3" baseType="lpstr">
      <vt:lpstr>Motiv Office</vt:lpstr>
      <vt:lpstr>Présentation PowerPoint</vt:lpstr>
      <vt:lpstr>Présentation PowerPoint</vt:lpstr>
      <vt:lpstr>Česká barokní literatura </vt:lpstr>
      <vt:lpstr>Poznámka:</vt:lpstr>
      <vt:lpstr>Společensko-historická situace</vt:lpstr>
      <vt:lpstr>Présentation PowerPoint</vt:lpstr>
      <vt:lpstr>Présentation PowerPoint</vt:lpstr>
      <vt:lpstr>Présentation PowerPoint</vt:lpstr>
      <vt:lpstr> Odraz této situace v písemnictví </vt:lpstr>
      <vt:lpstr>Présentation PowerPoint</vt:lpstr>
      <vt:lpstr>Présentation PowerPoint</vt:lpstr>
      <vt:lpstr>1. Exilová literatura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2. Domácí literatura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Česká barokní literatura</dc:title>
  <dc:creator>Paclikova</dc:creator>
  <cp:lastModifiedBy>Guest</cp:lastModifiedBy>
  <cp:revision>104</cp:revision>
  <dcterms:created xsi:type="dcterms:W3CDTF">2013-01-09T12:10:37Z</dcterms:created>
  <dcterms:modified xsi:type="dcterms:W3CDTF">2015-03-20T15:57:48Z</dcterms:modified>
</cp:coreProperties>
</file>